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d496163eb0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48" name="Google Shape;348;gd496163eb0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CMIP6 has 49 modeling centers involved (up from ~2 dozen for CMIP5)</a:t>
            </a:r>
            <a:endParaRPr/>
          </a:p>
          <a:p>
            <a:pPr indent="0" lvl="0" marL="0" rtl="0" algn="l">
              <a:spcBef>
                <a:spcPts val="0"/>
              </a:spcBef>
              <a:spcAft>
                <a:spcPts val="0"/>
              </a:spcAft>
              <a:buNone/>
            </a:pPr>
            <a:r>
              <a:t/>
            </a:r>
            <a:endParaRPr/>
          </a:p>
        </p:txBody>
      </p:sp>
      <p:sp>
        <p:nvSpPr>
          <p:cNvPr id="373" name="Google Shape;37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“Socio-economic and emission scenarios are used in climate research to provide plausible descriptions of how the future may evolve with respect to a range of variables including socio-economic change, technological change, energy and land use, and emissions of greenhouse gases and air pollutants. They are used as input for climate model runs and as a basis for assessment of possible climate impacts and mitigation options and associated costs. “ Van vuuren et al. 2011</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RCPs should not be interpreted as forecasts or absolute bounds, or be seen as policy prescriptive. The RCPs describe a set of possible developments in emissions and land use, based on consistent scenarios representative of current literature (see Section 2). The RCPs should clearly not be interpreted as boundaries for possible developments with respect to emissions and land use. Similarly, while the RCPs may be used to identify the range of climate impacts associated with different anthropogenic forcing levels, they are not meant to be policy prescriptive, (i.e. no likelihood or preference is attached to any of the individual scenarios of the set). At the same time, the use of the RCPs in climate research may provide important information for decision-making</a:t>
            </a:r>
            <a:endParaRPr/>
          </a:p>
          <a:p>
            <a:pPr indent="0" lvl="0" marL="0" rtl="0" algn="l">
              <a:spcBef>
                <a:spcPts val="0"/>
              </a:spcBef>
              <a:spcAft>
                <a:spcPts val="0"/>
              </a:spcAft>
              <a:buNone/>
            </a:pPr>
            <a:r>
              <a:t/>
            </a:r>
            <a:endParaRPr/>
          </a:p>
        </p:txBody>
      </p:sp>
      <p:sp>
        <p:nvSpPr>
          <p:cNvPr id="420" name="Google Shape;420;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“Socio-economic and emission scenarios are used in climate research to provide plausible descriptions of how the future may evolve with respect to a range of variables including socio-economic change, technological change, energy and land use, and emissions of greenhouse gases and air pollutants. They are used as input for climate model runs and as a basis for assessment of possible climate impacts and mitigation options and associated costs. “ Van vuuren et al. 2011</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RCPs should not be interpreted as forecasts or absolute bounds, or be seen as policy prescriptive. The RCPs describe a set of possible developments in emissions and land use, based on consistent scenarios representative of current literature (see Section 2). The RCPs should clearly not be interpreted as boundaries for possible developments with respect to emissions and land use. Similarly, while the RCPs may be used to identify the range of climate impacts associated with different anthropogenic forcing levels, they are not meant to be policy prescriptive, (i.e. no likelihood or preference is attached to any of the individual scenarios of the set). At the same time, the use of the RCPs in climate research may provide important information for decision-making</a:t>
            </a:r>
            <a:endParaRPr/>
          </a:p>
          <a:p>
            <a:pPr indent="0" lvl="0" marL="0" rtl="0" algn="l">
              <a:spcBef>
                <a:spcPts val="0"/>
              </a:spcBef>
              <a:spcAft>
                <a:spcPts val="0"/>
              </a:spcAft>
              <a:buNone/>
            </a:pPr>
            <a:r>
              <a:t/>
            </a:r>
            <a:endParaRPr/>
          </a:p>
        </p:txBody>
      </p:sp>
      <p:sp>
        <p:nvSpPr>
          <p:cNvPr id="431" name="Google Shape;43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“Socio-economic and emission scenarios are used in climate research to provide plausible descriptions of how the future may evolve with respect to a range of variables including socio-economic change, technological change, energy and land use, and emissions of greenhouse gases and air pollutants. They are used as input for climate model runs and as a basis for assessment of possible climate impacts and mitigation options and associated costs. “ Van vuuren et al. 2011</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RCPs should not be interpreted as forecasts or absolute bounds, or be seen as policy prescriptive. The RCPs describe a set of possible developments in emissions and land use, based on consistent scenarios representative of current literature (see Section 2). The RCPs should clearly not be interpreted as boundaries for possible developments with respect to emissions and land use. Similarly, while the RCPs may be used to identify the range of climate impacts associated with different anthropogenic forcing levels, they are not meant to be policy prescriptive, (i.e. no likelihood or preference is attached to any of the individual scenarios of the set). At the same time, the use of the RCPs in climate research may provide important information for decision-making</a:t>
            </a:r>
            <a:endParaRPr/>
          </a:p>
          <a:p>
            <a:pPr indent="0" lvl="0" marL="0" rtl="0" algn="l">
              <a:spcBef>
                <a:spcPts val="0"/>
              </a:spcBef>
              <a:spcAft>
                <a:spcPts val="0"/>
              </a:spcAft>
              <a:buNone/>
            </a:pPr>
            <a:r>
              <a:t/>
            </a:r>
            <a:endParaRPr/>
          </a:p>
        </p:txBody>
      </p:sp>
      <p:sp>
        <p:nvSpPr>
          <p:cNvPr id="437" name="Google Shape;437;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63" name="Google Shape;16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“Socio-economic and emission scenarios are used in climate research to provide plausible descriptions of how the future may evolve with respect to a range of variables including socio-economic change, technological change, energy and land use, and emissions of greenhouse gases and air pollutants. They are used as input for climate model runs and as a basis for assessment of possible climate impacts and mitigation options and associated costs. “ Van vuuren et al. 2011</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RCPs should not be interpreted as forecasts or absolute bounds, or be seen as policy prescriptive. The RCPs describe a set of possible developments in emissions and land use, based on consistent scenarios representative of current literature (see Section 2). The RCPs should clearly not be interpreted as boundaries for possible developments with respect to emissions and land use. Similarly, while the RCPs may be used to identify the range of climate impacts associated with different anthropogenic forcing levels, they are not meant to be policy prescriptive, (i.e. no likelihood or preference is attached to any of the individual scenarios of the set). At the same time, the use of the RCPs in climate research may provide important information for decision-making</a:t>
            </a:r>
            <a:endParaRPr/>
          </a:p>
          <a:p>
            <a:pPr indent="0" lvl="0" marL="0" rtl="0" algn="l">
              <a:spcBef>
                <a:spcPts val="0"/>
              </a:spcBef>
              <a:spcAft>
                <a:spcPts val="0"/>
              </a:spcAft>
              <a:buNone/>
            </a:pPr>
            <a:r>
              <a:t/>
            </a:r>
            <a:endParaRPr/>
          </a:p>
        </p:txBody>
      </p:sp>
      <p:sp>
        <p:nvSpPr>
          <p:cNvPr id="490" name="Google Shape;490;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 name="Google Shape;529;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 name="Google Shape;536;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p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lt1"/>
                </a:solidFill>
                <a:latin typeface="Calibri"/>
                <a:ea typeface="Calibri"/>
                <a:cs typeface="Calibri"/>
                <a:sym typeface="Calibri"/>
              </a:rPr>
              <a:t>GCMs may underestimate variance in projections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A3838"/>
                </a:solidFill>
              </a:rPr>
              <a:t>Adaptation goals, limits, and thresholds evolve over time (Adger et al. 2009)</a:t>
            </a:r>
            <a:endParaRPr/>
          </a:p>
          <a:p>
            <a:pPr indent="0" lvl="0" marL="0" rtl="0" algn="l">
              <a:spcBef>
                <a:spcPts val="0"/>
              </a:spcBef>
              <a:spcAft>
                <a:spcPts val="0"/>
              </a:spcAft>
              <a:buNone/>
            </a:pPr>
            <a:r>
              <a:t/>
            </a:r>
            <a:endParaRPr>
              <a:solidFill>
                <a:srgbClr val="3A3838"/>
              </a:solidFill>
            </a:endParaRPr>
          </a:p>
          <a:p>
            <a:pPr indent="0" lvl="0" marL="0" marR="0" rtl="0" algn="l">
              <a:lnSpc>
                <a:spcPct val="100000"/>
              </a:lnSpc>
              <a:spcBef>
                <a:spcPts val="0"/>
              </a:spcBef>
              <a:spcAft>
                <a:spcPts val="0"/>
              </a:spcAft>
              <a:buClr>
                <a:schemeClr val="dk1"/>
              </a:buClr>
              <a:buSzPts val="1200"/>
              <a:buFont typeface="Calibri"/>
              <a:buNone/>
            </a:pPr>
            <a:r>
              <a:rPr lang="en-US"/>
              <a:t>Craft, B., &amp; Fisher, S. (2018). Measuring the adaptation goal in the global stocktake of the Paris Agreement. </a:t>
            </a:r>
            <a:r>
              <a:rPr i="1" lang="en-US"/>
              <a:t>Climate Policy</a:t>
            </a:r>
            <a:r>
              <a:rPr lang="en-US"/>
              <a:t>. https://doi.org/10.1080/14693062.2018.1485546</a:t>
            </a:r>
            <a:endParaRPr/>
          </a:p>
          <a:p>
            <a:pPr indent="0" lvl="0" marL="0" rtl="0" algn="l">
              <a:spcBef>
                <a:spcPts val="0"/>
              </a:spcBef>
              <a:spcAft>
                <a:spcPts val="0"/>
              </a:spcAft>
              <a:buNone/>
            </a:pPr>
            <a:r>
              <a:t/>
            </a:r>
            <a:endParaRPr>
              <a:solidFill>
                <a:srgbClr val="3A3838"/>
              </a:solidFill>
            </a:endParaRPr>
          </a:p>
          <a:p>
            <a:pPr indent="0" lvl="0" marL="0" rtl="0" algn="l">
              <a:spcBef>
                <a:spcPts val="0"/>
              </a:spcBef>
              <a:spcAft>
                <a:spcPts val="0"/>
              </a:spcAft>
              <a:buNone/>
            </a:pPr>
            <a:r>
              <a:t/>
            </a:r>
            <a:endParaRPr>
              <a:solidFill>
                <a:srgbClr val="3A3838"/>
              </a:solidFill>
            </a:endParaRPr>
          </a:p>
          <a:p>
            <a:pPr indent="0" lvl="0" marL="0" rtl="0" algn="l">
              <a:spcBef>
                <a:spcPts val="0"/>
              </a:spcBef>
              <a:spcAft>
                <a:spcPts val="0"/>
              </a:spcAft>
              <a:buNone/>
            </a:pPr>
            <a:r>
              <a:rPr lang="en-US"/>
              <a:t>Adaptation goals differ across people and communities</a:t>
            </a:r>
            <a:endParaRPr/>
          </a:p>
          <a:p>
            <a:pPr indent="0" lvl="0" marL="0" rtl="0" algn="l">
              <a:spcBef>
                <a:spcPts val="0"/>
              </a:spcBef>
              <a:spcAft>
                <a:spcPts val="0"/>
              </a:spcAft>
              <a:buNone/>
            </a:pPr>
            <a:r>
              <a:rPr lang="en-US"/>
              <a:t> - are specific to the values</a:t>
            </a:r>
            <a:endParaRPr/>
          </a:p>
          <a:p>
            <a:pPr indent="0" lvl="0" marL="0" rtl="0" algn="l">
              <a:spcBef>
                <a:spcPts val="0"/>
              </a:spcBef>
              <a:spcAft>
                <a:spcPts val="0"/>
              </a:spcAft>
              <a:buNone/>
            </a:pPr>
            <a:r>
              <a:rPr lang="en-US"/>
              <a:t>- Change over time Adger 2010</a:t>
            </a:r>
            <a:endParaRPr/>
          </a:p>
          <a:p>
            <a:pPr indent="0" lvl="0" marL="0" rtl="0" algn="l">
              <a:spcBef>
                <a:spcPts val="0"/>
              </a:spcBef>
              <a:spcAft>
                <a:spcPts val="0"/>
              </a:spcAft>
              <a:buNone/>
            </a:pPr>
            <a:r>
              <a:t/>
            </a:r>
            <a:endParaRPr>
              <a:solidFill>
                <a:srgbClr val="3A3838"/>
              </a:solidFill>
            </a:endParaRPr>
          </a:p>
          <a:p>
            <a:pPr indent="0" lvl="0" marL="0" rtl="0" algn="l">
              <a:spcBef>
                <a:spcPts val="0"/>
              </a:spcBef>
              <a:spcAft>
                <a:spcPts val="0"/>
              </a:spcAft>
              <a:buNone/>
            </a:pPr>
            <a:r>
              <a:t/>
            </a:r>
            <a:endParaRPr>
              <a:solidFill>
                <a:srgbClr val="3A3838"/>
              </a:solidFill>
            </a:endParaRPr>
          </a:p>
          <a:p>
            <a:pPr indent="-457200" lvl="0" marL="457200" rtl="0" algn="l">
              <a:spcBef>
                <a:spcPts val="0"/>
              </a:spcBef>
              <a:spcAft>
                <a:spcPts val="0"/>
              </a:spcAft>
              <a:buClr>
                <a:schemeClr val="dk2"/>
              </a:buClr>
              <a:buSzPts val="1200"/>
              <a:buFont typeface="Calibri"/>
              <a:buAutoNum type="arabicPeriod"/>
            </a:pPr>
            <a:r>
              <a:rPr lang="en-US" sz="1200">
                <a:solidFill>
                  <a:schemeClr val="dk2"/>
                </a:solidFill>
              </a:rPr>
              <a:t>any </a:t>
            </a:r>
            <a:r>
              <a:rPr lang="en-US" sz="1200" u="sng">
                <a:solidFill>
                  <a:schemeClr val="dk2"/>
                </a:solidFill>
              </a:rPr>
              <a:t>limits to adaptation depend on the goals of adaptation</a:t>
            </a:r>
            <a:r>
              <a:rPr lang="en-US" sz="1200">
                <a:solidFill>
                  <a:schemeClr val="dk2"/>
                </a:solidFill>
              </a:rPr>
              <a:t>, which are themselves dependent on diverse values.</a:t>
            </a:r>
            <a:endParaRPr/>
          </a:p>
          <a:p>
            <a:pPr indent="-457200" lvl="0" marL="457200" rtl="0" algn="l">
              <a:spcBef>
                <a:spcPts val="600"/>
              </a:spcBef>
              <a:spcAft>
                <a:spcPts val="0"/>
              </a:spcAft>
              <a:buClr>
                <a:schemeClr val="dk2"/>
              </a:buClr>
              <a:buSzPts val="1200"/>
              <a:buFont typeface="Calibri"/>
              <a:buAutoNum type="arabicPeriod"/>
            </a:pPr>
            <a:r>
              <a:rPr lang="en-US" sz="1200">
                <a:solidFill>
                  <a:schemeClr val="dk2"/>
                </a:solidFill>
              </a:rPr>
              <a:t>adaptation </a:t>
            </a:r>
            <a:r>
              <a:rPr lang="en-US" sz="1200" u="sng">
                <a:solidFill>
                  <a:schemeClr val="dk2"/>
                </a:solidFill>
              </a:rPr>
              <a:t>need not be limited by uncertain knowledge</a:t>
            </a:r>
            <a:r>
              <a:rPr lang="en-US" sz="1200">
                <a:solidFill>
                  <a:schemeClr val="dk2"/>
                </a:solidFill>
              </a:rPr>
              <a:t> of future climate change.</a:t>
            </a:r>
            <a:endParaRPr/>
          </a:p>
          <a:p>
            <a:pPr indent="-457200" lvl="0" marL="457200" rtl="0" algn="l">
              <a:spcBef>
                <a:spcPts val="600"/>
              </a:spcBef>
              <a:spcAft>
                <a:spcPts val="0"/>
              </a:spcAft>
              <a:buClr>
                <a:schemeClr val="dk2"/>
              </a:buClr>
              <a:buSzPts val="1200"/>
              <a:buFont typeface="Calibri"/>
              <a:buAutoNum type="arabicPeriod"/>
            </a:pPr>
            <a:r>
              <a:rPr lang="en-US" sz="1200" u="sng">
                <a:solidFill>
                  <a:schemeClr val="dk2"/>
                </a:solidFill>
              </a:rPr>
              <a:t>social and individual characteristics </a:t>
            </a:r>
            <a:r>
              <a:rPr lang="en-US" sz="1200">
                <a:solidFill>
                  <a:schemeClr val="dk2"/>
                </a:solidFill>
              </a:rPr>
              <a:t>act as limits to adaptation</a:t>
            </a:r>
            <a:endParaRPr/>
          </a:p>
          <a:p>
            <a:pPr indent="-457200" lvl="0" marL="457200" rtl="0" algn="l">
              <a:spcBef>
                <a:spcPts val="600"/>
              </a:spcBef>
              <a:spcAft>
                <a:spcPts val="0"/>
              </a:spcAft>
              <a:buClr>
                <a:schemeClr val="dk2"/>
              </a:buClr>
              <a:buSzPts val="1200"/>
              <a:buFont typeface="Calibri"/>
              <a:buAutoNum type="arabicPeriod"/>
            </a:pPr>
            <a:r>
              <a:rPr lang="en-US" sz="1200">
                <a:solidFill>
                  <a:schemeClr val="dk2"/>
                </a:solidFill>
              </a:rPr>
              <a:t>the systematic undervaluation of involuntary loss of places and cultures </a:t>
            </a:r>
            <a:r>
              <a:rPr lang="en-US" sz="1200" u="sng">
                <a:solidFill>
                  <a:schemeClr val="dk2"/>
                </a:solidFill>
              </a:rPr>
              <a:t>disguises real, experienced but subjective limits to adaptation</a:t>
            </a:r>
            <a:endParaRPr/>
          </a:p>
          <a:p>
            <a:pPr indent="-381000" lvl="0" marL="457200" rtl="0" algn="l">
              <a:spcBef>
                <a:spcPts val="600"/>
              </a:spcBef>
              <a:spcAft>
                <a:spcPts val="0"/>
              </a:spcAft>
              <a:buClr>
                <a:schemeClr val="dk1"/>
              </a:buClr>
              <a:buSzPts val="1200"/>
              <a:buFont typeface="Calibri"/>
              <a:buNone/>
            </a:pPr>
            <a:r>
              <a:t/>
            </a:r>
            <a:endParaRPr sz="1200" u="sng">
              <a:solidFill>
                <a:schemeClr val="dk2"/>
              </a:solidFill>
            </a:endParaRPr>
          </a:p>
          <a:p>
            <a:pPr indent="-457200" lvl="0" marL="457200" marR="0" rtl="0" algn="l">
              <a:lnSpc>
                <a:spcPct val="100000"/>
              </a:lnSpc>
              <a:spcBef>
                <a:spcPts val="600"/>
              </a:spcBef>
              <a:spcAft>
                <a:spcPts val="0"/>
              </a:spcAft>
              <a:buClr>
                <a:srgbClr val="7B7B7B"/>
              </a:buClr>
              <a:buSzPts val="1200"/>
              <a:buFont typeface="Calibri"/>
              <a:buAutoNum type="arabicPeriod"/>
            </a:pPr>
            <a:r>
              <a:rPr lang="en-US" sz="1200">
                <a:solidFill>
                  <a:srgbClr val="7B7B7B"/>
                </a:solidFill>
                <a:latin typeface="Calibri"/>
                <a:ea typeface="Calibri"/>
                <a:cs typeface="Calibri"/>
                <a:sym typeface="Calibri"/>
              </a:rPr>
              <a:t>“issues of values and ethics, risk, knowledge and culture construct societal limits to adaptation, but that these </a:t>
            </a:r>
            <a:r>
              <a:rPr lang="en-US" sz="1200" u="sng">
                <a:solidFill>
                  <a:srgbClr val="7B7B7B"/>
                </a:solidFill>
                <a:latin typeface="Calibri"/>
                <a:ea typeface="Calibri"/>
                <a:cs typeface="Calibri"/>
                <a:sym typeface="Calibri"/>
              </a:rPr>
              <a:t>limits are mutable</a:t>
            </a:r>
            <a:r>
              <a:rPr lang="en-US" sz="1200">
                <a:solidFill>
                  <a:srgbClr val="7B7B7B"/>
                </a:solidFill>
                <a:latin typeface="Calibri"/>
                <a:ea typeface="Calibri"/>
                <a:cs typeface="Calibri"/>
                <a:sym typeface="Calibri"/>
              </a:rPr>
              <a:t>”</a:t>
            </a:r>
            <a:endParaRPr/>
          </a:p>
          <a:p>
            <a:pPr indent="-457200" lvl="0" marL="457200" marR="0" rtl="0" algn="l">
              <a:lnSpc>
                <a:spcPct val="100000"/>
              </a:lnSpc>
              <a:spcBef>
                <a:spcPts val="600"/>
              </a:spcBef>
              <a:spcAft>
                <a:spcPts val="0"/>
              </a:spcAft>
              <a:buClr>
                <a:schemeClr val="dk2"/>
              </a:buClr>
              <a:buSzPts val="1200"/>
              <a:buFont typeface="Calibri"/>
              <a:buAutoNum type="arabicPeriod"/>
            </a:pPr>
            <a:r>
              <a:rPr i="1" lang="en-US">
                <a:solidFill>
                  <a:schemeClr val="dk2"/>
                </a:solidFill>
              </a:rPr>
              <a:t>Adger et al. (2009). Are there social limits to adaptation to climate change? Climatic Change, 93(3–4), 335–354. https://doi.org/10.1007/s10584-008-9520-z</a:t>
            </a:r>
            <a:endParaRPr/>
          </a:p>
          <a:p>
            <a:pPr indent="-381000" lvl="0" marL="457200" marR="0" rtl="0" algn="l">
              <a:lnSpc>
                <a:spcPct val="100000"/>
              </a:lnSpc>
              <a:spcBef>
                <a:spcPts val="600"/>
              </a:spcBef>
              <a:spcAft>
                <a:spcPts val="0"/>
              </a:spcAft>
              <a:buClr>
                <a:schemeClr val="dk1"/>
              </a:buClr>
              <a:buSzPts val="1200"/>
              <a:buFont typeface="Calibri"/>
              <a:buNone/>
            </a:pPr>
            <a:r>
              <a:t/>
            </a:r>
            <a:endParaRPr sz="1200">
              <a:solidFill>
                <a:srgbClr val="7B7B7B"/>
              </a:solidFill>
              <a:latin typeface="Calibri"/>
              <a:ea typeface="Calibri"/>
              <a:cs typeface="Calibri"/>
              <a:sym typeface="Calibri"/>
            </a:endParaRPr>
          </a:p>
          <a:p>
            <a:pPr indent="-381000" lvl="0" marL="457200" rtl="0" algn="l">
              <a:spcBef>
                <a:spcPts val="600"/>
              </a:spcBef>
              <a:spcAft>
                <a:spcPts val="0"/>
              </a:spcAft>
              <a:buClr>
                <a:schemeClr val="dk1"/>
              </a:buClr>
              <a:buSzPts val="1200"/>
              <a:buFont typeface="Calibri"/>
              <a:buNone/>
            </a:pPr>
            <a:r>
              <a:t/>
            </a:r>
            <a:endParaRPr sz="1200" u="sng">
              <a:solidFill>
                <a:schemeClr val="dk2"/>
              </a:solidFill>
            </a:endParaRPr>
          </a:p>
          <a:p>
            <a:pPr indent="0" lvl="0" marL="0" rtl="0" algn="l">
              <a:spcBef>
                <a:spcPts val="600"/>
              </a:spcBef>
              <a:spcAft>
                <a:spcPts val="0"/>
              </a:spcAft>
              <a:buNone/>
            </a:pPr>
            <a:r>
              <a:t/>
            </a:r>
            <a:endParaRPr>
              <a:solidFill>
                <a:srgbClr val="3A3838"/>
              </a:solidFill>
            </a:endParaRPr>
          </a:p>
          <a:p>
            <a:pPr indent="0" lvl="0" marL="0" rtl="0" algn="l">
              <a:spcBef>
                <a:spcPts val="0"/>
              </a:spcBef>
              <a:spcAft>
                <a:spcPts val="0"/>
              </a:spcAft>
              <a:buNone/>
            </a:pPr>
            <a:r>
              <a:t/>
            </a:r>
            <a:endParaRPr>
              <a:solidFill>
                <a:srgbClr val="3A3838"/>
              </a:solidFill>
            </a:endParaRPr>
          </a:p>
          <a:p>
            <a:pPr indent="0" lvl="0" marL="0" rtl="0" algn="l">
              <a:spcBef>
                <a:spcPts val="0"/>
              </a:spcBef>
              <a:spcAft>
                <a:spcPts val="0"/>
              </a:spcAft>
              <a:buNone/>
            </a:pPr>
            <a:r>
              <a:t/>
            </a:r>
            <a:endParaRPr/>
          </a:p>
        </p:txBody>
      </p:sp>
      <p:sp>
        <p:nvSpPr>
          <p:cNvPr id="562" name="Google Shape;562;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latin typeface="Calibri"/>
                <a:ea typeface="Calibri"/>
                <a:cs typeface="Calibri"/>
                <a:sym typeface="Calibri"/>
              </a:rPr>
              <a:t>‹#›</a:t>
            </a:fld>
            <a:endParaRPr>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e32e0975a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ge32e0975a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A3838"/>
                </a:solidFill>
              </a:rPr>
              <a:t>Adaptation goals, limits, and thresholds evolve over time (Adger et al. 2009)</a:t>
            </a:r>
            <a:endParaRPr/>
          </a:p>
          <a:p>
            <a:pPr indent="0" lvl="0" marL="0" rtl="0" algn="l">
              <a:spcBef>
                <a:spcPts val="0"/>
              </a:spcBef>
              <a:spcAft>
                <a:spcPts val="0"/>
              </a:spcAft>
              <a:buNone/>
            </a:pPr>
            <a:r>
              <a:t/>
            </a:r>
            <a:endParaRPr>
              <a:solidFill>
                <a:srgbClr val="3A3838"/>
              </a:solidFill>
            </a:endParaRPr>
          </a:p>
          <a:p>
            <a:pPr indent="0" lvl="0" marL="0" marR="0" rtl="0" algn="l">
              <a:lnSpc>
                <a:spcPct val="100000"/>
              </a:lnSpc>
              <a:spcBef>
                <a:spcPts val="0"/>
              </a:spcBef>
              <a:spcAft>
                <a:spcPts val="0"/>
              </a:spcAft>
              <a:buClr>
                <a:schemeClr val="dk1"/>
              </a:buClr>
              <a:buSzPts val="1200"/>
              <a:buFont typeface="Calibri"/>
              <a:buNone/>
            </a:pPr>
            <a:r>
              <a:rPr lang="en-US"/>
              <a:t>Craft, B., &amp; Fisher, S. (2018). Measuring the adaptation goal in the global stocktake of the Paris Agreement. </a:t>
            </a:r>
            <a:r>
              <a:rPr i="1" lang="en-US"/>
              <a:t>Climate Policy</a:t>
            </a:r>
            <a:r>
              <a:rPr lang="en-US"/>
              <a:t>. https://doi.org/10.1080/14693062.2018.1485546</a:t>
            </a:r>
            <a:endParaRPr/>
          </a:p>
          <a:p>
            <a:pPr indent="0" lvl="0" marL="0" rtl="0" algn="l">
              <a:spcBef>
                <a:spcPts val="0"/>
              </a:spcBef>
              <a:spcAft>
                <a:spcPts val="0"/>
              </a:spcAft>
              <a:buNone/>
            </a:pPr>
            <a:r>
              <a:t/>
            </a:r>
            <a:endParaRPr>
              <a:solidFill>
                <a:srgbClr val="3A3838"/>
              </a:solidFill>
            </a:endParaRPr>
          </a:p>
          <a:p>
            <a:pPr indent="0" lvl="0" marL="0" rtl="0" algn="l">
              <a:spcBef>
                <a:spcPts val="0"/>
              </a:spcBef>
              <a:spcAft>
                <a:spcPts val="0"/>
              </a:spcAft>
              <a:buNone/>
            </a:pPr>
            <a:r>
              <a:t/>
            </a:r>
            <a:endParaRPr>
              <a:solidFill>
                <a:srgbClr val="3A3838"/>
              </a:solidFill>
            </a:endParaRPr>
          </a:p>
          <a:p>
            <a:pPr indent="0" lvl="0" marL="0" rtl="0" algn="l">
              <a:spcBef>
                <a:spcPts val="0"/>
              </a:spcBef>
              <a:spcAft>
                <a:spcPts val="0"/>
              </a:spcAft>
              <a:buNone/>
            </a:pPr>
            <a:r>
              <a:rPr lang="en-US"/>
              <a:t>Adaptation goals differ across people and communities</a:t>
            </a:r>
            <a:endParaRPr/>
          </a:p>
          <a:p>
            <a:pPr indent="0" lvl="0" marL="0" rtl="0" algn="l">
              <a:spcBef>
                <a:spcPts val="0"/>
              </a:spcBef>
              <a:spcAft>
                <a:spcPts val="0"/>
              </a:spcAft>
              <a:buNone/>
            </a:pPr>
            <a:r>
              <a:rPr lang="en-US"/>
              <a:t> - are specific to the values</a:t>
            </a:r>
            <a:endParaRPr/>
          </a:p>
          <a:p>
            <a:pPr indent="0" lvl="0" marL="0" rtl="0" algn="l">
              <a:spcBef>
                <a:spcPts val="0"/>
              </a:spcBef>
              <a:spcAft>
                <a:spcPts val="0"/>
              </a:spcAft>
              <a:buNone/>
            </a:pPr>
            <a:r>
              <a:rPr lang="en-US"/>
              <a:t>- Change over time Adger 2010</a:t>
            </a:r>
            <a:endParaRPr/>
          </a:p>
          <a:p>
            <a:pPr indent="0" lvl="0" marL="0" rtl="0" algn="l">
              <a:spcBef>
                <a:spcPts val="0"/>
              </a:spcBef>
              <a:spcAft>
                <a:spcPts val="0"/>
              </a:spcAft>
              <a:buNone/>
            </a:pPr>
            <a:r>
              <a:t/>
            </a:r>
            <a:endParaRPr>
              <a:solidFill>
                <a:srgbClr val="3A3838"/>
              </a:solidFill>
            </a:endParaRPr>
          </a:p>
          <a:p>
            <a:pPr indent="0" lvl="0" marL="0" rtl="0" algn="l">
              <a:spcBef>
                <a:spcPts val="0"/>
              </a:spcBef>
              <a:spcAft>
                <a:spcPts val="0"/>
              </a:spcAft>
              <a:buNone/>
            </a:pPr>
            <a:r>
              <a:t/>
            </a:r>
            <a:endParaRPr>
              <a:solidFill>
                <a:srgbClr val="3A3838"/>
              </a:solidFill>
            </a:endParaRPr>
          </a:p>
          <a:p>
            <a:pPr indent="-457200" lvl="0" marL="457200" rtl="0" algn="l">
              <a:spcBef>
                <a:spcPts val="0"/>
              </a:spcBef>
              <a:spcAft>
                <a:spcPts val="0"/>
              </a:spcAft>
              <a:buClr>
                <a:schemeClr val="dk2"/>
              </a:buClr>
              <a:buSzPts val="1200"/>
              <a:buFont typeface="Calibri"/>
              <a:buAutoNum type="arabicPeriod"/>
            </a:pPr>
            <a:r>
              <a:rPr lang="en-US" sz="1200">
                <a:solidFill>
                  <a:schemeClr val="dk2"/>
                </a:solidFill>
              </a:rPr>
              <a:t>any </a:t>
            </a:r>
            <a:r>
              <a:rPr lang="en-US" sz="1200" u="sng">
                <a:solidFill>
                  <a:schemeClr val="dk2"/>
                </a:solidFill>
              </a:rPr>
              <a:t>limits to adaptation depend on the goals of adaptation</a:t>
            </a:r>
            <a:r>
              <a:rPr lang="en-US" sz="1200">
                <a:solidFill>
                  <a:schemeClr val="dk2"/>
                </a:solidFill>
              </a:rPr>
              <a:t>, which are themselves dependent on diverse values.</a:t>
            </a:r>
            <a:endParaRPr/>
          </a:p>
          <a:p>
            <a:pPr indent="-457200" lvl="0" marL="457200" rtl="0" algn="l">
              <a:spcBef>
                <a:spcPts val="600"/>
              </a:spcBef>
              <a:spcAft>
                <a:spcPts val="0"/>
              </a:spcAft>
              <a:buClr>
                <a:schemeClr val="dk2"/>
              </a:buClr>
              <a:buSzPts val="1200"/>
              <a:buFont typeface="Calibri"/>
              <a:buAutoNum type="arabicPeriod"/>
            </a:pPr>
            <a:r>
              <a:rPr lang="en-US" sz="1200">
                <a:solidFill>
                  <a:schemeClr val="dk2"/>
                </a:solidFill>
              </a:rPr>
              <a:t>adaptation </a:t>
            </a:r>
            <a:r>
              <a:rPr lang="en-US" sz="1200" u="sng">
                <a:solidFill>
                  <a:schemeClr val="dk2"/>
                </a:solidFill>
              </a:rPr>
              <a:t>need not be limited by uncertain knowledge</a:t>
            </a:r>
            <a:r>
              <a:rPr lang="en-US" sz="1200">
                <a:solidFill>
                  <a:schemeClr val="dk2"/>
                </a:solidFill>
              </a:rPr>
              <a:t> of future climate change.</a:t>
            </a:r>
            <a:endParaRPr/>
          </a:p>
          <a:p>
            <a:pPr indent="-457200" lvl="0" marL="457200" rtl="0" algn="l">
              <a:spcBef>
                <a:spcPts val="600"/>
              </a:spcBef>
              <a:spcAft>
                <a:spcPts val="0"/>
              </a:spcAft>
              <a:buClr>
                <a:schemeClr val="dk2"/>
              </a:buClr>
              <a:buSzPts val="1200"/>
              <a:buFont typeface="Calibri"/>
              <a:buAutoNum type="arabicPeriod"/>
            </a:pPr>
            <a:r>
              <a:rPr lang="en-US" sz="1200" u="sng">
                <a:solidFill>
                  <a:schemeClr val="dk2"/>
                </a:solidFill>
              </a:rPr>
              <a:t>social and individual characteristics </a:t>
            </a:r>
            <a:r>
              <a:rPr lang="en-US" sz="1200">
                <a:solidFill>
                  <a:schemeClr val="dk2"/>
                </a:solidFill>
              </a:rPr>
              <a:t>act as limits to adaptation</a:t>
            </a:r>
            <a:endParaRPr/>
          </a:p>
          <a:p>
            <a:pPr indent="-457200" lvl="0" marL="457200" rtl="0" algn="l">
              <a:spcBef>
                <a:spcPts val="600"/>
              </a:spcBef>
              <a:spcAft>
                <a:spcPts val="0"/>
              </a:spcAft>
              <a:buClr>
                <a:schemeClr val="dk2"/>
              </a:buClr>
              <a:buSzPts val="1200"/>
              <a:buFont typeface="Calibri"/>
              <a:buAutoNum type="arabicPeriod"/>
            </a:pPr>
            <a:r>
              <a:rPr lang="en-US" sz="1200">
                <a:solidFill>
                  <a:schemeClr val="dk2"/>
                </a:solidFill>
              </a:rPr>
              <a:t>the systematic undervaluation of involuntary loss of places and cultures </a:t>
            </a:r>
            <a:r>
              <a:rPr lang="en-US" sz="1200" u="sng">
                <a:solidFill>
                  <a:schemeClr val="dk2"/>
                </a:solidFill>
              </a:rPr>
              <a:t>disguises real, experienced but subjective limits to adaptation</a:t>
            </a:r>
            <a:endParaRPr/>
          </a:p>
          <a:p>
            <a:pPr indent="-381000" lvl="0" marL="457200" rtl="0" algn="l">
              <a:spcBef>
                <a:spcPts val="600"/>
              </a:spcBef>
              <a:spcAft>
                <a:spcPts val="0"/>
              </a:spcAft>
              <a:buClr>
                <a:schemeClr val="dk1"/>
              </a:buClr>
              <a:buSzPts val="1200"/>
              <a:buFont typeface="Calibri"/>
              <a:buNone/>
            </a:pPr>
            <a:r>
              <a:t/>
            </a:r>
            <a:endParaRPr sz="1200" u="sng">
              <a:solidFill>
                <a:schemeClr val="dk2"/>
              </a:solidFill>
            </a:endParaRPr>
          </a:p>
          <a:p>
            <a:pPr indent="-457200" lvl="0" marL="457200" marR="0" rtl="0" algn="l">
              <a:lnSpc>
                <a:spcPct val="100000"/>
              </a:lnSpc>
              <a:spcBef>
                <a:spcPts val="600"/>
              </a:spcBef>
              <a:spcAft>
                <a:spcPts val="0"/>
              </a:spcAft>
              <a:buClr>
                <a:srgbClr val="7B7B7B"/>
              </a:buClr>
              <a:buSzPts val="1200"/>
              <a:buFont typeface="Calibri"/>
              <a:buAutoNum type="arabicPeriod"/>
            </a:pPr>
            <a:r>
              <a:rPr lang="en-US" sz="1200">
                <a:solidFill>
                  <a:srgbClr val="7B7B7B"/>
                </a:solidFill>
                <a:latin typeface="Calibri"/>
                <a:ea typeface="Calibri"/>
                <a:cs typeface="Calibri"/>
                <a:sym typeface="Calibri"/>
              </a:rPr>
              <a:t>“issues of values and ethics, risk, knowledge and culture construct societal limits to adaptation, but that these </a:t>
            </a:r>
            <a:r>
              <a:rPr lang="en-US" sz="1200" u="sng">
                <a:solidFill>
                  <a:srgbClr val="7B7B7B"/>
                </a:solidFill>
                <a:latin typeface="Calibri"/>
                <a:ea typeface="Calibri"/>
                <a:cs typeface="Calibri"/>
                <a:sym typeface="Calibri"/>
              </a:rPr>
              <a:t>limits are mutable</a:t>
            </a:r>
            <a:r>
              <a:rPr lang="en-US" sz="1200">
                <a:solidFill>
                  <a:srgbClr val="7B7B7B"/>
                </a:solidFill>
                <a:latin typeface="Calibri"/>
                <a:ea typeface="Calibri"/>
                <a:cs typeface="Calibri"/>
                <a:sym typeface="Calibri"/>
              </a:rPr>
              <a:t>”</a:t>
            </a:r>
            <a:endParaRPr/>
          </a:p>
          <a:p>
            <a:pPr indent="-457200" lvl="0" marL="457200" marR="0" rtl="0" algn="l">
              <a:lnSpc>
                <a:spcPct val="100000"/>
              </a:lnSpc>
              <a:spcBef>
                <a:spcPts val="600"/>
              </a:spcBef>
              <a:spcAft>
                <a:spcPts val="0"/>
              </a:spcAft>
              <a:buClr>
                <a:schemeClr val="dk2"/>
              </a:buClr>
              <a:buSzPts val="1200"/>
              <a:buFont typeface="Calibri"/>
              <a:buAutoNum type="arabicPeriod"/>
            </a:pPr>
            <a:r>
              <a:rPr i="1" lang="en-US">
                <a:solidFill>
                  <a:schemeClr val="dk2"/>
                </a:solidFill>
              </a:rPr>
              <a:t>Adger et al. (2009). Are there social limits to adaptation to climate change? Climatic Change, 93(3–4), 335–354. https://doi.org/10.1007/s10584-008-9520-z</a:t>
            </a:r>
            <a:endParaRPr/>
          </a:p>
          <a:p>
            <a:pPr indent="-381000" lvl="0" marL="457200" marR="0" rtl="0" algn="l">
              <a:lnSpc>
                <a:spcPct val="100000"/>
              </a:lnSpc>
              <a:spcBef>
                <a:spcPts val="600"/>
              </a:spcBef>
              <a:spcAft>
                <a:spcPts val="0"/>
              </a:spcAft>
              <a:buClr>
                <a:schemeClr val="dk1"/>
              </a:buClr>
              <a:buSzPts val="1200"/>
              <a:buFont typeface="Calibri"/>
              <a:buNone/>
            </a:pPr>
            <a:r>
              <a:t/>
            </a:r>
            <a:endParaRPr sz="1200">
              <a:solidFill>
                <a:srgbClr val="7B7B7B"/>
              </a:solidFill>
              <a:latin typeface="Calibri"/>
              <a:ea typeface="Calibri"/>
              <a:cs typeface="Calibri"/>
              <a:sym typeface="Calibri"/>
            </a:endParaRPr>
          </a:p>
          <a:p>
            <a:pPr indent="-381000" lvl="0" marL="457200" rtl="0" algn="l">
              <a:spcBef>
                <a:spcPts val="600"/>
              </a:spcBef>
              <a:spcAft>
                <a:spcPts val="0"/>
              </a:spcAft>
              <a:buClr>
                <a:schemeClr val="dk1"/>
              </a:buClr>
              <a:buSzPts val="1200"/>
              <a:buFont typeface="Calibri"/>
              <a:buNone/>
            </a:pPr>
            <a:r>
              <a:t/>
            </a:r>
            <a:endParaRPr sz="1200" u="sng">
              <a:solidFill>
                <a:schemeClr val="dk2"/>
              </a:solidFill>
            </a:endParaRPr>
          </a:p>
          <a:p>
            <a:pPr indent="0" lvl="0" marL="0" rtl="0" algn="l">
              <a:spcBef>
                <a:spcPts val="600"/>
              </a:spcBef>
              <a:spcAft>
                <a:spcPts val="0"/>
              </a:spcAft>
              <a:buNone/>
            </a:pPr>
            <a:r>
              <a:t/>
            </a:r>
            <a:endParaRPr>
              <a:solidFill>
                <a:srgbClr val="3A3838"/>
              </a:solidFill>
            </a:endParaRPr>
          </a:p>
          <a:p>
            <a:pPr indent="0" lvl="0" marL="0" rtl="0" algn="l">
              <a:spcBef>
                <a:spcPts val="0"/>
              </a:spcBef>
              <a:spcAft>
                <a:spcPts val="0"/>
              </a:spcAft>
              <a:buNone/>
            </a:pPr>
            <a:r>
              <a:t/>
            </a:r>
            <a:endParaRPr>
              <a:solidFill>
                <a:srgbClr val="3A3838"/>
              </a:solidFill>
            </a:endParaRPr>
          </a:p>
          <a:p>
            <a:pPr indent="0" lvl="0" marL="0" rtl="0" algn="l">
              <a:spcBef>
                <a:spcPts val="0"/>
              </a:spcBef>
              <a:spcAft>
                <a:spcPts val="0"/>
              </a:spcAft>
              <a:buNone/>
            </a:pPr>
            <a:r>
              <a:t/>
            </a:r>
            <a:endParaRPr/>
          </a:p>
        </p:txBody>
      </p:sp>
      <p:sp>
        <p:nvSpPr>
          <p:cNvPr id="570" name="Google Shape;570;ge32e0975a9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latin typeface="Calibri"/>
                <a:ea typeface="Calibri"/>
                <a:cs typeface="Calibri"/>
                <a:sym typeface="Calibri"/>
              </a:rPr>
              <a:t>‹#›</a:t>
            </a:fld>
            <a:endParaRPr>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e32e0975a9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ge32e0975a9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A3838"/>
                </a:solidFill>
              </a:rPr>
              <a:t>Adaptation goals, limits, and thresholds evolve over time (Adger et al. 2009)</a:t>
            </a:r>
            <a:endParaRPr/>
          </a:p>
          <a:p>
            <a:pPr indent="0" lvl="0" marL="0" rtl="0" algn="l">
              <a:spcBef>
                <a:spcPts val="0"/>
              </a:spcBef>
              <a:spcAft>
                <a:spcPts val="0"/>
              </a:spcAft>
              <a:buNone/>
            </a:pPr>
            <a:r>
              <a:t/>
            </a:r>
            <a:endParaRPr>
              <a:solidFill>
                <a:srgbClr val="3A3838"/>
              </a:solidFill>
            </a:endParaRPr>
          </a:p>
          <a:p>
            <a:pPr indent="0" lvl="0" marL="0" marR="0" rtl="0" algn="l">
              <a:lnSpc>
                <a:spcPct val="100000"/>
              </a:lnSpc>
              <a:spcBef>
                <a:spcPts val="0"/>
              </a:spcBef>
              <a:spcAft>
                <a:spcPts val="0"/>
              </a:spcAft>
              <a:buClr>
                <a:schemeClr val="dk1"/>
              </a:buClr>
              <a:buSzPts val="1200"/>
              <a:buFont typeface="Calibri"/>
              <a:buNone/>
            </a:pPr>
            <a:r>
              <a:rPr lang="en-US"/>
              <a:t>Craft, B., &amp; Fisher, S. (2018). Measuring the adaptation goal in the global stocktake of the Paris Agreement. </a:t>
            </a:r>
            <a:r>
              <a:rPr i="1" lang="en-US"/>
              <a:t>Climate Policy</a:t>
            </a:r>
            <a:r>
              <a:rPr lang="en-US"/>
              <a:t>. https://doi.org/10.1080/14693062.2018.1485546</a:t>
            </a:r>
            <a:endParaRPr/>
          </a:p>
          <a:p>
            <a:pPr indent="0" lvl="0" marL="0" rtl="0" algn="l">
              <a:spcBef>
                <a:spcPts val="0"/>
              </a:spcBef>
              <a:spcAft>
                <a:spcPts val="0"/>
              </a:spcAft>
              <a:buNone/>
            </a:pPr>
            <a:r>
              <a:t/>
            </a:r>
            <a:endParaRPr>
              <a:solidFill>
                <a:srgbClr val="3A3838"/>
              </a:solidFill>
            </a:endParaRPr>
          </a:p>
          <a:p>
            <a:pPr indent="0" lvl="0" marL="0" rtl="0" algn="l">
              <a:spcBef>
                <a:spcPts val="0"/>
              </a:spcBef>
              <a:spcAft>
                <a:spcPts val="0"/>
              </a:spcAft>
              <a:buNone/>
            </a:pPr>
            <a:r>
              <a:t/>
            </a:r>
            <a:endParaRPr>
              <a:solidFill>
                <a:srgbClr val="3A3838"/>
              </a:solidFill>
            </a:endParaRPr>
          </a:p>
          <a:p>
            <a:pPr indent="0" lvl="0" marL="0" rtl="0" algn="l">
              <a:spcBef>
                <a:spcPts val="0"/>
              </a:spcBef>
              <a:spcAft>
                <a:spcPts val="0"/>
              </a:spcAft>
              <a:buNone/>
            </a:pPr>
            <a:r>
              <a:rPr lang="en-US"/>
              <a:t>Adaptation goals differ across people and communities</a:t>
            </a:r>
            <a:endParaRPr/>
          </a:p>
          <a:p>
            <a:pPr indent="0" lvl="0" marL="0" rtl="0" algn="l">
              <a:spcBef>
                <a:spcPts val="0"/>
              </a:spcBef>
              <a:spcAft>
                <a:spcPts val="0"/>
              </a:spcAft>
              <a:buNone/>
            </a:pPr>
            <a:r>
              <a:rPr lang="en-US"/>
              <a:t> - are specific to the values</a:t>
            </a:r>
            <a:endParaRPr/>
          </a:p>
          <a:p>
            <a:pPr indent="0" lvl="0" marL="0" rtl="0" algn="l">
              <a:spcBef>
                <a:spcPts val="0"/>
              </a:spcBef>
              <a:spcAft>
                <a:spcPts val="0"/>
              </a:spcAft>
              <a:buNone/>
            </a:pPr>
            <a:r>
              <a:rPr lang="en-US"/>
              <a:t>- Change over time Adger 2010</a:t>
            </a:r>
            <a:endParaRPr/>
          </a:p>
          <a:p>
            <a:pPr indent="0" lvl="0" marL="0" rtl="0" algn="l">
              <a:spcBef>
                <a:spcPts val="0"/>
              </a:spcBef>
              <a:spcAft>
                <a:spcPts val="0"/>
              </a:spcAft>
              <a:buNone/>
            </a:pPr>
            <a:r>
              <a:t/>
            </a:r>
            <a:endParaRPr>
              <a:solidFill>
                <a:srgbClr val="3A3838"/>
              </a:solidFill>
            </a:endParaRPr>
          </a:p>
          <a:p>
            <a:pPr indent="0" lvl="0" marL="0" rtl="0" algn="l">
              <a:spcBef>
                <a:spcPts val="0"/>
              </a:spcBef>
              <a:spcAft>
                <a:spcPts val="0"/>
              </a:spcAft>
              <a:buNone/>
            </a:pPr>
            <a:r>
              <a:t/>
            </a:r>
            <a:endParaRPr>
              <a:solidFill>
                <a:srgbClr val="3A3838"/>
              </a:solidFill>
            </a:endParaRPr>
          </a:p>
          <a:p>
            <a:pPr indent="-457200" lvl="0" marL="457200" rtl="0" algn="l">
              <a:spcBef>
                <a:spcPts val="0"/>
              </a:spcBef>
              <a:spcAft>
                <a:spcPts val="0"/>
              </a:spcAft>
              <a:buClr>
                <a:schemeClr val="dk2"/>
              </a:buClr>
              <a:buSzPts val="1200"/>
              <a:buFont typeface="Calibri"/>
              <a:buAutoNum type="arabicPeriod"/>
            </a:pPr>
            <a:r>
              <a:rPr lang="en-US" sz="1200">
                <a:solidFill>
                  <a:schemeClr val="dk2"/>
                </a:solidFill>
              </a:rPr>
              <a:t>any </a:t>
            </a:r>
            <a:r>
              <a:rPr lang="en-US" sz="1200" u="sng">
                <a:solidFill>
                  <a:schemeClr val="dk2"/>
                </a:solidFill>
              </a:rPr>
              <a:t>limits to adaptation depend on the goals of adaptation</a:t>
            </a:r>
            <a:r>
              <a:rPr lang="en-US" sz="1200">
                <a:solidFill>
                  <a:schemeClr val="dk2"/>
                </a:solidFill>
              </a:rPr>
              <a:t>, which are themselves dependent on diverse values.</a:t>
            </a:r>
            <a:endParaRPr/>
          </a:p>
          <a:p>
            <a:pPr indent="-457200" lvl="0" marL="457200" rtl="0" algn="l">
              <a:spcBef>
                <a:spcPts val="600"/>
              </a:spcBef>
              <a:spcAft>
                <a:spcPts val="0"/>
              </a:spcAft>
              <a:buClr>
                <a:schemeClr val="dk2"/>
              </a:buClr>
              <a:buSzPts val="1200"/>
              <a:buFont typeface="Calibri"/>
              <a:buAutoNum type="arabicPeriod"/>
            </a:pPr>
            <a:r>
              <a:rPr lang="en-US" sz="1200">
                <a:solidFill>
                  <a:schemeClr val="dk2"/>
                </a:solidFill>
              </a:rPr>
              <a:t>adaptation </a:t>
            </a:r>
            <a:r>
              <a:rPr lang="en-US" sz="1200" u="sng">
                <a:solidFill>
                  <a:schemeClr val="dk2"/>
                </a:solidFill>
              </a:rPr>
              <a:t>need not be limited by uncertain knowledge</a:t>
            </a:r>
            <a:r>
              <a:rPr lang="en-US" sz="1200">
                <a:solidFill>
                  <a:schemeClr val="dk2"/>
                </a:solidFill>
              </a:rPr>
              <a:t> of future climate change.</a:t>
            </a:r>
            <a:endParaRPr/>
          </a:p>
          <a:p>
            <a:pPr indent="-457200" lvl="0" marL="457200" rtl="0" algn="l">
              <a:spcBef>
                <a:spcPts val="600"/>
              </a:spcBef>
              <a:spcAft>
                <a:spcPts val="0"/>
              </a:spcAft>
              <a:buClr>
                <a:schemeClr val="dk2"/>
              </a:buClr>
              <a:buSzPts val="1200"/>
              <a:buFont typeface="Calibri"/>
              <a:buAutoNum type="arabicPeriod"/>
            </a:pPr>
            <a:r>
              <a:rPr lang="en-US" sz="1200" u="sng">
                <a:solidFill>
                  <a:schemeClr val="dk2"/>
                </a:solidFill>
              </a:rPr>
              <a:t>social and individual characteristics </a:t>
            </a:r>
            <a:r>
              <a:rPr lang="en-US" sz="1200">
                <a:solidFill>
                  <a:schemeClr val="dk2"/>
                </a:solidFill>
              </a:rPr>
              <a:t>act as limits to adaptation</a:t>
            </a:r>
            <a:endParaRPr/>
          </a:p>
          <a:p>
            <a:pPr indent="-457200" lvl="0" marL="457200" rtl="0" algn="l">
              <a:spcBef>
                <a:spcPts val="600"/>
              </a:spcBef>
              <a:spcAft>
                <a:spcPts val="0"/>
              </a:spcAft>
              <a:buClr>
                <a:schemeClr val="dk2"/>
              </a:buClr>
              <a:buSzPts val="1200"/>
              <a:buFont typeface="Calibri"/>
              <a:buAutoNum type="arabicPeriod"/>
            </a:pPr>
            <a:r>
              <a:rPr lang="en-US" sz="1200">
                <a:solidFill>
                  <a:schemeClr val="dk2"/>
                </a:solidFill>
              </a:rPr>
              <a:t>the systematic undervaluation of involuntary loss of places and cultures </a:t>
            </a:r>
            <a:r>
              <a:rPr lang="en-US" sz="1200" u="sng">
                <a:solidFill>
                  <a:schemeClr val="dk2"/>
                </a:solidFill>
              </a:rPr>
              <a:t>disguises real, experienced but subjective limits to adaptation</a:t>
            </a:r>
            <a:endParaRPr/>
          </a:p>
          <a:p>
            <a:pPr indent="-381000" lvl="0" marL="457200" rtl="0" algn="l">
              <a:spcBef>
                <a:spcPts val="600"/>
              </a:spcBef>
              <a:spcAft>
                <a:spcPts val="0"/>
              </a:spcAft>
              <a:buClr>
                <a:schemeClr val="dk1"/>
              </a:buClr>
              <a:buSzPts val="1200"/>
              <a:buFont typeface="Calibri"/>
              <a:buNone/>
            </a:pPr>
            <a:r>
              <a:t/>
            </a:r>
            <a:endParaRPr sz="1200" u="sng">
              <a:solidFill>
                <a:schemeClr val="dk2"/>
              </a:solidFill>
            </a:endParaRPr>
          </a:p>
          <a:p>
            <a:pPr indent="-457200" lvl="0" marL="457200" marR="0" rtl="0" algn="l">
              <a:lnSpc>
                <a:spcPct val="100000"/>
              </a:lnSpc>
              <a:spcBef>
                <a:spcPts val="600"/>
              </a:spcBef>
              <a:spcAft>
                <a:spcPts val="0"/>
              </a:spcAft>
              <a:buClr>
                <a:srgbClr val="7B7B7B"/>
              </a:buClr>
              <a:buSzPts val="1200"/>
              <a:buFont typeface="Calibri"/>
              <a:buAutoNum type="arabicPeriod"/>
            </a:pPr>
            <a:r>
              <a:rPr lang="en-US" sz="1200">
                <a:solidFill>
                  <a:srgbClr val="7B7B7B"/>
                </a:solidFill>
                <a:latin typeface="Calibri"/>
                <a:ea typeface="Calibri"/>
                <a:cs typeface="Calibri"/>
                <a:sym typeface="Calibri"/>
              </a:rPr>
              <a:t>“issues of values and ethics, risk, knowledge and culture construct societal limits to adaptation, but that these </a:t>
            </a:r>
            <a:r>
              <a:rPr lang="en-US" sz="1200" u="sng">
                <a:solidFill>
                  <a:srgbClr val="7B7B7B"/>
                </a:solidFill>
                <a:latin typeface="Calibri"/>
                <a:ea typeface="Calibri"/>
                <a:cs typeface="Calibri"/>
                <a:sym typeface="Calibri"/>
              </a:rPr>
              <a:t>limits are mutable</a:t>
            </a:r>
            <a:r>
              <a:rPr lang="en-US" sz="1200">
                <a:solidFill>
                  <a:srgbClr val="7B7B7B"/>
                </a:solidFill>
                <a:latin typeface="Calibri"/>
                <a:ea typeface="Calibri"/>
                <a:cs typeface="Calibri"/>
                <a:sym typeface="Calibri"/>
              </a:rPr>
              <a:t>”</a:t>
            </a:r>
            <a:endParaRPr/>
          </a:p>
          <a:p>
            <a:pPr indent="-457200" lvl="0" marL="457200" marR="0" rtl="0" algn="l">
              <a:lnSpc>
                <a:spcPct val="100000"/>
              </a:lnSpc>
              <a:spcBef>
                <a:spcPts val="600"/>
              </a:spcBef>
              <a:spcAft>
                <a:spcPts val="0"/>
              </a:spcAft>
              <a:buClr>
                <a:schemeClr val="dk2"/>
              </a:buClr>
              <a:buSzPts val="1200"/>
              <a:buFont typeface="Calibri"/>
              <a:buAutoNum type="arabicPeriod"/>
            </a:pPr>
            <a:r>
              <a:rPr i="1" lang="en-US">
                <a:solidFill>
                  <a:schemeClr val="dk2"/>
                </a:solidFill>
              </a:rPr>
              <a:t>Adger et al. (2009). Are there social limits to adaptation to climate change? Climatic Change, 93(3–4), 335–354. https://doi.org/10.1007/s10584-008-9520-z</a:t>
            </a:r>
            <a:endParaRPr/>
          </a:p>
          <a:p>
            <a:pPr indent="-381000" lvl="0" marL="457200" marR="0" rtl="0" algn="l">
              <a:lnSpc>
                <a:spcPct val="100000"/>
              </a:lnSpc>
              <a:spcBef>
                <a:spcPts val="600"/>
              </a:spcBef>
              <a:spcAft>
                <a:spcPts val="0"/>
              </a:spcAft>
              <a:buClr>
                <a:schemeClr val="dk1"/>
              </a:buClr>
              <a:buSzPts val="1200"/>
              <a:buFont typeface="Calibri"/>
              <a:buNone/>
            </a:pPr>
            <a:r>
              <a:t/>
            </a:r>
            <a:endParaRPr sz="1200">
              <a:solidFill>
                <a:srgbClr val="7B7B7B"/>
              </a:solidFill>
              <a:latin typeface="Calibri"/>
              <a:ea typeface="Calibri"/>
              <a:cs typeface="Calibri"/>
              <a:sym typeface="Calibri"/>
            </a:endParaRPr>
          </a:p>
          <a:p>
            <a:pPr indent="-381000" lvl="0" marL="457200" rtl="0" algn="l">
              <a:spcBef>
                <a:spcPts val="600"/>
              </a:spcBef>
              <a:spcAft>
                <a:spcPts val="0"/>
              </a:spcAft>
              <a:buClr>
                <a:schemeClr val="dk1"/>
              </a:buClr>
              <a:buSzPts val="1200"/>
              <a:buFont typeface="Calibri"/>
              <a:buNone/>
            </a:pPr>
            <a:r>
              <a:t/>
            </a:r>
            <a:endParaRPr sz="1200" u="sng">
              <a:solidFill>
                <a:schemeClr val="dk2"/>
              </a:solidFill>
            </a:endParaRPr>
          </a:p>
          <a:p>
            <a:pPr indent="0" lvl="0" marL="0" rtl="0" algn="l">
              <a:spcBef>
                <a:spcPts val="600"/>
              </a:spcBef>
              <a:spcAft>
                <a:spcPts val="0"/>
              </a:spcAft>
              <a:buNone/>
            </a:pPr>
            <a:r>
              <a:t/>
            </a:r>
            <a:endParaRPr>
              <a:solidFill>
                <a:srgbClr val="3A3838"/>
              </a:solidFill>
            </a:endParaRPr>
          </a:p>
          <a:p>
            <a:pPr indent="0" lvl="0" marL="0" rtl="0" algn="l">
              <a:spcBef>
                <a:spcPts val="0"/>
              </a:spcBef>
              <a:spcAft>
                <a:spcPts val="0"/>
              </a:spcAft>
              <a:buNone/>
            </a:pPr>
            <a:r>
              <a:t/>
            </a:r>
            <a:endParaRPr>
              <a:solidFill>
                <a:srgbClr val="3A3838"/>
              </a:solidFill>
            </a:endParaRPr>
          </a:p>
          <a:p>
            <a:pPr indent="0" lvl="0" marL="0" rtl="0" algn="l">
              <a:spcBef>
                <a:spcPts val="0"/>
              </a:spcBef>
              <a:spcAft>
                <a:spcPts val="0"/>
              </a:spcAft>
              <a:buNone/>
            </a:pPr>
            <a:r>
              <a:t/>
            </a:r>
            <a:endParaRPr/>
          </a:p>
        </p:txBody>
      </p:sp>
      <p:sp>
        <p:nvSpPr>
          <p:cNvPr id="576" name="Google Shape;576;ge32e0975a9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latin typeface="Calibri"/>
                <a:ea typeface="Calibri"/>
                <a:cs typeface="Calibri"/>
                <a:sym typeface="Calibri"/>
              </a:rPr>
              <a:t>‹#›</a:t>
            </a:fld>
            <a:endParaRPr>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70" name="Google Shape;17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80" name="Google Shape;18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28" name="Google Shape;32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d4d0f4087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33" name="Google Shape;333;gd4d0f40870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23" name="Shape 23"/>
        <p:cNvGrpSpPr/>
        <p:nvPr/>
      </p:nvGrpSpPr>
      <p:grpSpPr>
        <a:xfrm>
          <a:off x="0" y="0"/>
          <a:ext cx="0" cy="0"/>
          <a:chOff x="0" y="0"/>
          <a:chExt cx="0" cy="0"/>
        </a:xfrm>
      </p:grpSpPr>
      <p:sp>
        <p:nvSpPr>
          <p:cNvPr id="24" name="Google Shape;24;p2"/>
          <p:cNvSpPr/>
          <p:nvPr/>
        </p:nvSpPr>
        <p:spPr>
          <a:xfrm>
            <a:off x="0" y="757965"/>
            <a:ext cx="8229600" cy="45719"/>
          </a:xfrm>
          <a:prstGeom prst="rect">
            <a:avLst/>
          </a:prstGeom>
          <a:solidFill>
            <a:srgbClr val="E8F6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5" name="Google Shape;25;p2"/>
          <p:cNvSpPr txBox="1"/>
          <p:nvPr>
            <p:ph idx="1" type="body"/>
          </p:nvPr>
        </p:nvSpPr>
        <p:spPr>
          <a:xfrm>
            <a:off x="271463" y="200028"/>
            <a:ext cx="7958137" cy="64293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2800"/>
              <a:buNone/>
              <a:defRPr b="0" i="0" sz="2800">
                <a:solidFill>
                  <a:srgbClr val="7F7F7F"/>
                </a:solidFill>
                <a:latin typeface="Calibri"/>
                <a:ea typeface="Calibri"/>
                <a:cs typeface="Calibri"/>
                <a:sym typeface="Calibri"/>
              </a:defRPr>
            </a:lvl1pPr>
            <a:lvl2pPr indent="-228600" lvl="1" marL="914400" algn="l">
              <a:lnSpc>
                <a:spcPct val="120000"/>
              </a:lnSpc>
              <a:spcBef>
                <a:spcPts val="500"/>
              </a:spcBef>
              <a:spcAft>
                <a:spcPts val="0"/>
              </a:spcAft>
              <a:buSzPts val="1800"/>
              <a:buNone/>
              <a:defRPr/>
            </a:lvl2pPr>
            <a:lvl3pPr indent="-228600" lvl="2" marL="1371600" algn="l">
              <a:lnSpc>
                <a:spcPct val="120000"/>
              </a:lnSpc>
              <a:spcBef>
                <a:spcPts val="500"/>
              </a:spcBef>
              <a:spcAft>
                <a:spcPts val="0"/>
              </a:spcAft>
              <a:buSzPts val="1800"/>
              <a:buNone/>
              <a:defRPr/>
            </a:lvl3pPr>
            <a:lvl4pPr indent="-228600" lvl="3" marL="1828800" algn="l">
              <a:lnSpc>
                <a:spcPct val="120000"/>
              </a:lnSpc>
              <a:spcBef>
                <a:spcPts val="500"/>
              </a:spcBef>
              <a:spcAft>
                <a:spcPts val="0"/>
              </a:spcAft>
              <a:buSzPts val="1800"/>
              <a:buNone/>
              <a:defRPr/>
            </a:lvl4pPr>
            <a:lvl5pPr indent="-228600" lvl="4" marL="2286000" algn="l">
              <a:lnSpc>
                <a:spcPct val="120000"/>
              </a:lnSpc>
              <a:spcBef>
                <a:spcPts val="500"/>
              </a:spcBef>
              <a:spcAft>
                <a:spcPts val="0"/>
              </a:spcAft>
              <a:buSzPts val="1800"/>
              <a:buNone/>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6" name="Shape 76"/>
        <p:cNvGrpSpPr/>
        <p:nvPr/>
      </p:nvGrpSpPr>
      <p:grpSpPr>
        <a:xfrm>
          <a:off x="0" y="0"/>
          <a:ext cx="0" cy="0"/>
          <a:chOff x="0" y="0"/>
          <a:chExt cx="0" cy="0"/>
        </a:xfrm>
      </p:grpSpPr>
      <p:sp>
        <p:nvSpPr>
          <p:cNvPr id="77" name="Google Shape;77;p11"/>
          <p:cNvSpPr txBox="1"/>
          <p:nvPr>
            <p:ph type="title"/>
          </p:nvPr>
        </p:nvSpPr>
        <p:spPr>
          <a:xfrm>
            <a:off x="1454239" y="1756130"/>
            <a:ext cx="8643154" cy="18879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7F7F7F"/>
              </a:buClr>
              <a:buSzPts val="3600"/>
              <a:buFont typeface="Calibri"/>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1"/>
          <p:cNvSpPr txBox="1"/>
          <p:nvPr>
            <p:ph idx="1" type="body"/>
          </p:nvPr>
        </p:nvSpPr>
        <p:spPr>
          <a:xfrm>
            <a:off x="1454239" y="3806195"/>
            <a:ext cx="8630446" cy="1012929"/>
          </a:xfrm>
          <a:prstGeom prst="rect">
            <a:avLst/>
          </a:prstGeom>
          <a:noFill/>
          <a:ln>
            <a:noFill/>
          </a:ln>
        </p:spPr>
        <p:txBody>
          <a:bodyPr anchorCtr="0" anchor="t" bIns="45700" lIns="91425" spcFirstLastPara="1" rIns="91425" wrap="square" tIns="91425">
            <a:normAutofit/>
          </a:bodyPr>
          <a:lstStyle>
            <a:lvl1pPr indent="-228600" lvl="0" marL="457200" algn="l">
              <a:lnSpc>
                <a:spcPct val="120000"/>
              </a:lnSpc>
              <a:spcBef>
                <a:spcPts val="1000"/>
              </a:spcBef>
              <a:spcAft>
                <a:spcPts val="0"/>
              </a:spcAft>
              <a:buSzPts val="1800"/>
              <a:buNone/>
              <a:defRPr sz="1800">
                <a:solidFill>
                  <a:schemeClr val="dk1"/>
                </a:solidFill>
              </a:defRPr>
            </a:lvl1pPr>
            <a:lvl2pPr indent="-228600" lvl="1" marL="914400" algn="l">
              <a:lnSpc>
                <a:spcPct val="120000"/>
              </a:lnSpc>
              <a:spcBef>
                <a:spcPts val="500"/>
              </a:spcBef>
              <a:spcAft>
                <a:spcPts val="0"/>
              </a:spcAft>
              <a:buSzPts val="1800"/>
              <a:buNone/>
              <a:defRPr sz="1800">
                <a:solidFill>
                  <a:srgbClr val="888888"/>
                </a:solidFill>
              </a:defRPr>
            </a:lvl2pPr>
            <a:lvl3pPr indent="-228600" lvl="2" marL="1371600" algn="l">
              <a:lnSpc>
                <a:spcPct val="120000"/>
              </a:lnSpc>
              <a:spcBef>
                <a:spcPts val="500"/>
              </a:spcBef>
              <a:spcAft>
                <a:spcPts val="0"/>
              </a:spcAft>
              <a:buSzPts val="1800"/>
              <a:buNone/>
              <a:defRPr sz="1800">
                <a:solidFill>
                  <a:srgbClr val="888888"/>
                </a:solidFill>
              </a:defRPr>
            </a:lvl3pPr>
            <a:lvl4pPr indent="-228600" lvl="3" marL="1828800" algn="l">
              <a:lnSpc>
                <a:spcPct val="120000"/>
              </a:lnSpc>
              <a:spcBef>
                <a:spcPts val="500"/>
              </a:spcBef>
              <a:spcAft>
                <a:spcPts val="0"/>
              </a:spcAft>
              <a:buSzPts val="1600"/>
              <a:buNone/>
              <a:defRPr sz="1600">
                <a:solidFill>
                  <a:srgbClr val="888888"/>
                </a:solidFill>
              </a:defRPr>
            </a:lvl4pPr>
            <a:lvl5pPr indent="-228600" lvl="4" marL="2286000" algn="l">
              <a:lnSpc>
                <a:spcPct val="120000"/>
              </a:lnSpc>
              <a:spcBef>
                <a:spcPts val="500"/>
              </a:spcBef>
              <a:spcAft>
                <a:spcPts val="0"/>
              </a:spcAft>
              <a:buSzPts val="1600"/>
              <a:buNone/>
              <a:defRPr sz="1600">
                <a:solidFill>
                  <a:srgbClr val="888888"/>
                </a:solidFill>
              </a:defRPr>
            </a:lvl5pPr>
            <a:lvl6pPr indent="-228600" lvl="5" marL="2743200" algn="l">
              <a:lnSpc>
                <a:spcPct val="120000"/>
              </a:lnSpc>
              <a:spcBef>
                <a:spcPts val="500"/>
              </a:spcBef>
              <a:spcAft>
                <a:spcPts val="0"/>
              </a:spcAft>
              <a:buSzPts val="1600"/>
              <a:buNone/>
              <a:defRPr sz="1600">
                <a:solidFill>
                  <a:srgbClr val="888888"/>
                </a:solidFill>
              </a:defRPr>
            </a:lvl6pPr>
            <a:lvl7pPr indent="-228600" lvl="6" marL="3200400" algn="l">
              <a:lnSpc>
                <a:spcPct val="120000"/>
              </a:lnSpc>
              <a:spcBef>
                <a:spcPts val="500"/>
              </a:spcBef>
              <a:spcAft>
                <a:spcPts val="0"/>
              </a:spcAft>
              <a:buSzPts val="1600"/>
              <a:buNone/>
              <a:defRPr sz="1600">
                <a:solidFill>
                  <a:srgbClr val="888888"/>
                </a:solidFill>
              </a:defRPr>
            </a:lvl7pPr>
            <a:lvl8pPr indent="-228600" lvl="7" marL="3657600" algn="l">
              <a:lnSpc>
                <a:spcPct val="120000"/>
              </a:lnSpc>
              <a:spcBef>
                <a:spcPts val="500"/>
              </a:spcBef>
              <a:spcAft>
                <a:spcPts val="0"/>
              </a:spcAft>
              <a:buSzPts val="1600"/>
              <a:buNone/>
              <a:defRPr sz="1600">
                <a:solidFill>
                  <a:srgbClr val="888888"/>
                </a:solidFill>
              </a:defRPr>
            </a:lvl8pPr>
            <a:lvl9pPr indent="-228600" lvl="8" marL="4114800" algn="l">
              <a:lnSpc>
                <a:spcPct val="120000"/>
              </a:lnSpc>
              <a:spcBef>
                <a:spcPts val="500"/>
              </a:spcBef>
              <a:spcAft>
                <a:spcPts val="0"/>
              </a:spcAft>
              <a:buSzPts val="1600"/>
              <a:buNone/>
              <a:defRPr sz="1600">
                <a:solidFill>
                  <a:srgbClr val="888888"/>
                </a:solidFill>
              </a:defRPr>
            </a:lvl9pPr>
          </a:lstStyle>
          <a:p/>
        </p:txBody>
      </p:sp>
      <p:sp>
        <p:nvSpPr>
          <p:cNvPr id="79" name="Google Shape;79;p11"/>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2" name="Google Shape;82;p11"/>
          <p:cNvCxnSpPr/>
          <p:nvPr/>
        </p:nvCxnSpPr>
        <p:spPr>
          <a:xfrm>
            <a:off x="1454239" y="3804985"/>
            <a:ext cx="8630446"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3" name="Shape 83"/>
        <p:cNvGrpSpPr/>
        <p:nvPr/>
      </p:nvGrpSpPr>
      <p:grpSpPr>
        <a:xfrm>
          <a:off x="0" y="0"/>
          <a:ext cx="0" cy="0"/>
          <a:chOff x="0" y="0"/>
          <a:chExt cx="0" cy="0"/>
        </a:xfrm>
      </p:grpSpPr>
      <p:sp>
        <p:nvSpPr>
          <p:cNvPr id="84" name="Google Shape;84;p12"/>
          <p:cNvSpPr txBox="1"/>
          <p:nvPr>
            <p:ph type="title"/>
          </p:nvPr>
        </p:nvSpPr>
        <p:spPr>
          <a:xfrm>
            <a:off x="1449217" y="804889"/>
            <a:ext cx="9605635" cy="105930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7F7F7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2"/>
          <p:cNvSpPr txBox="1"/>
          <p:nvPr>
            <p:ph idx="1" type="body"/>
          </p:nvPr>
        </p:nvSpPr>
        <p:spPr>
          <a:xfrm>
            <a:off x="1447331" y="2010878"/>
            <a:ext cx="4645152" cy="344859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800"/>
              <a:buNone/>
              <a:defRPr/>
            </a:lvl1pPr>
            <a:lvl2pPr indent="-228600" lvl="1" marL="914400" algn="l">
              <a:lnSpc>
                <a:spcPct val="120000"/>
              </a:lnSpc>
              <a:spcBef>
                <a:spcPts val="500"/>
              </a:spcBef>
              <a:spcAft>
                <a:spcPts val="0"/>
              </a:spcAft>
              <a:buSzPts val="1800"/>
              <a:buNone/>
              <a:defRPr/>
            </a:lvl2pPr>
            <a:lvl3pPr indent="-228600" lvl="2" marL="1371600" algn="l">
              <a:lnSpc>
                <a:spcPct val="120000"/>
              </a:lnSpc>
              <a:spcBef>
                <a:spcPts val="500"/>
              </a:spcBef>
              <a:spcAft>
                <a:spcPts val="0"/>
              </a:spcAft>
              <a:buSzPts val="1800"/>
              <a:buNone/>
              <a:defRPr/>
            </a:lvl3pPr>
            <a:lvl4pPr indent="-228600" lvl="3" marL="1828800" algn="l">
              <a:lnSpc>
                <a:spcPct val="120000"/>
              </a:lnSpc>
              <a:spcBef>
                <a:spcPts val="500"/>
              </a:spcBef>
              <a:spcAft>
                <a:spcPts val="0"/>
              </a:spcAft>
              <a:buSzPts val="1800"/>
              <a:buNone/>
              <a:defRPr/>
            </a:lvl4pPr>
            <a:lvl5pPr indent="-228600" lvl="4" marL="2286000" algn="l">
              <a:lnSpc>
                <a:spcPct val="120000"/>
              </a:lnSpc>
              <a:spcBef>
                <a:spcPts val="500"/>
              </a:spcBef>
              <a:spcAft>
                <a:spcPts val="0"/>
              </a:spcAft>
              <a:buSzPts val="1800"/>
              <a:buNone/>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86" name="Google Shape;86;p12"/>
          <p:cNvSpPr txBox="1"/>
          <p:nvPr>
            <p:ph idx="2" type="body"/>
          </p:nvPr>
        </p:nvSpPr>
        <p:spPr>
          <a:xfrm>
            <a:off x="6413771" y="2017343"/>
            <a:ext cx="4645152" cy="344152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800"/>
              <a:buNone/>
              <a:defRPr/>
            </a:lvl1pPr>
            <a:lvl2pPr indent="-228600" lvl="1" marL="914400" algn="l">
              <a:lnSpc>
                <a:spcPct val="120000"/>
              </a:lnSpc>
              <a:spcBef>
                <a:spcPts val="500"/>
              </a:spcBef>
              <a:spcAft>
                <a:spcPts val="0"/>
              </a:spcAft>
              <a:buSzPts val="1800"/>
              <a:buNone/>
              <a:defRPr/>
            </a:lvl2pPr>
            <a:lvl3pPr indent="-228600" lvl="2" marL="1371600" algn="l">
              <a:lnSpc>
                <a:spcPct val="120000"/>
              </a:lnSpc>
              <a:spcBef>
                <a:spcPts val="500"/>
              </a:spcBef>
              <a:spcAft>
                <a:spcPts val="0"/>
              </a:spcAft>
              <a:buSzPts val="1800"/>
              <a:buNone/>
              <a:defRPr/>
            </a:lvl3pPr>
            <a:lvl4pPr indent="-228600" lvl="3" marL="1828800" algn="l">
              <a:lnSpc>
                <a:spcPct val="120000"/>
              </a:lnSpc>
              <a:spcBef>
                <a:spcPts val="500"/>
              </a:spcBef>
              <a:spcAft>
                <a:spcPts val="0"/>
              </a:spcAft>
              <a:buSzPts val="1800"/>
              <a:buNone/>
              <a:defRPr/>
            </a:lvl4pPr>
            <a:lvl5pPr indent="-228600" lvl="4" marL="2286000" algn="l">
              <a:lnSpc>
                <a:spcPct val="120000"/>
              </a:lnSpc>
              <a:spcBef>
                <a:spcPts val="500"/>
              </a:spcBef>
              <a:spcAft>
                <a:spcPts val="0"/>
              </a:spcAft>
              <a:buSzPts val="1800"/>
              <a:buNone/>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87" name="Google Shape;87;p12"/>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2"/>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90" name="Google Shape;90;p12"/>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1" name="Shape 91"/>
        <p:cNvGrpSpPr/>
        <p:nvPr/>
      </p:nvGrpSpPr>
      <p:grpSpPr>
        <a:xfrm>
          <a:off x="0" y="0"/>
          <a:ext cx="0" cy="0"/>
          <a:chOff x="0" y="0"/>
          <a:chExt cx="0" cy="0"/>
        </a:xfrm>
      </p:grpSpPr>
      <p:sp>
        <p:nvSpPr>
          <p:cNvPr id="92" name="Google Shape;92;p13"/>
          <p:cNvSpPr txBox="1"/>
          <p:nvPr>
            <p:ph type="title"/>
          </p:nvPr>
        </p:nvSpPr>
        <p:spPr>
          <a:xfrm>
            <a:off x="1447191" y="804163"/>
            <a:ext cx="9607661" cy="105631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7F7F7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3"/>
          <p:cNvSpPr txBox="1"/>
          <p:nvPr>
            <p:ph idx="1" type="body"/>
          </p:nvPr>
        </p:nvSpPr>
        <p:spPr>
          <a:xfrm>
            <a:off x="1447191" y="2019549"/>
            <a:ext cx="4645152" cy="801943"/>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94" name="Google Shape;94;p13"/>
          <p:cNvSpPr txBox="1"/>
          <p:nvPr>
            <p:ph idx="2" type="body"/>
          </p:nvPr>
        </p:nvSpPr>
        <p:spPr>
          <a:xfrm>
            <a:off x="1447191" y="2824269"/>
            <a:ext cx="4645152" cy="2644457"/>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800"/>
              <a:buNone/>
              <a:defRPr/>
            </a:lvl1pPr>
            <a:lvl2pPr indent="-228600" lvl="1" marL="914400" algn="l">
              <a:lnSpc>
                <a:spcPct val="120000"/>
              </a:lnSpc>
              <a:spcBef>
                <a:spcPts val="500"/>
              </a:spcBef>
              <a:spcAft>
                <a:spcPts val="0"/>
              </a:spcAft>
              <a:buSzPts val="1800"/>
              <a:buNone/>
              <a:defRPr/>
            </a:lvl2pPr>
            <a:lvl3pPr indent="-228600" lvl="2" marL="1371600" algn="l">
              <a:lnSpc>
                <a:spcPct val="120000"/>
              </a:lnSpc>
              <a:spcBef>
                <a:spcPts val="500"/>
              </a:spcBef>
              <a:spcAft>
                <a:spcPts val="0"/>
              </a:spcAft>
              <a:buSzPts val="1800"/>
              <a:buNone/>
              <a:defRPr/>
            </a:lvl3pPr>
            <a:lvl4pPr indent="-228600" lvl="3" marL="1828800" algn="l">
              <a:lnSpc>
                <a:spcPct val="120000"/>
              </a:lnSpc>
              <a:spcBef>
                <a:spcPts val="500"/>
              </a:spcBef>
              <a:spcAft>
                <a:spcPts val="0"/>
              </a:spcAft>
              <a:buSzPts val="1800"/>
              <a:buNone/>
              <a:defRPr/>
            </a:lvl4pPr>
            <a:lvl5pPr indent="-228600" lvl="4" marL="2286000" algn="l">
              <a:lnSpc>
                <a:spcPct val="120000"/>
              </a:lnSpc>
              <a:spcBef>
                <a:spcPts val="500"/>
              </a:spcBef>
              <a:spcAft>
                <a:spcPts val="0"/>
              </a:spcAft>
              <a:buSzPts val="1800"/>
              <a:buNone/>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95" name="Google Shape;95;p13"/>
          <p:cNvSpPr txBox="1"/>
          <p:nvPr>
            <p:ph idx="3" type="body"/>
          </p:nvPr>
        </p:nvSpPr>
        <p:spPr>
          <a:xfrm>
            <a:off x="6412362" y="2023003"/>
            <a:ext cx="4645152" cy="80223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96" name="Google Shape;96;p13"/>
          <p:cNvSpPr txBox="1"/>
          <p:nvPr>
            <p:ph idx="4" type="body"/>
          </p:nvPr>
        </p:nvSpPr>
        <p:spPr>
          <a:xfrm>
            <a:off x="6412362" y="2821491"/>
            <a:ext cx="4645152" cy="2637371"/>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800"/>
              <a:buNone/>
              <a:defRPr/>
            </a:lvl1pPr>
            <a:lvl2pPr indent="-228600" lvl="1" marL="914400" algn="l">
              <a:lnSpc>
                <a:spcPct val="120000"/>
              </a:lnSpc>
              <a:spcBef>
                <a:spcPts val="500"/>
              </a:spcBef>
              <a:spcAft>
                <a:spcPts val="0"/>
              </a:spcAft>
              <a:buSzPts val="1800"/>
              <a:buNone/>
              <a:defRPr/>
            </a:lvl2pPr>
            <a:lvl3pPr indent="-228600" lvl="2" marL="1371600" algn="l">
              <a:lnSpc>
                <a:spcPct val="120000"/>
              </a:lnSpc>
              <a:spcBef>
                <a:spcPts val="500"/>
              </a:spcBef>
              <a:spcAft>
                <a:spcPts val="0"/>
              </a:spcAft>
              <a:buSzPts val="1800"/>
              <a:buNone/>
              <a:defRPr/>
            </a:lvl3pPr>
            <a:lvl4pPr indent="-228600" lvl="3" marL="1828800" algn="l">
              <a:lnSpc>
                <a:spcPct val="120000"/>
              </a:lnSpc>
              <a:spcBef>
                <a:spcPts val="500"/>
              </a:spcBef>
              <a:spcAft>
                <a:spcPts val="0"/>
              </a:spcAft>
              <a:buSzPts val="1800"/>
              <a:buNone/>
              <a:defRPr/>
            </a:lvl4pPr>
            <a:lvl5pPr indent="-228600" lvl="4" marL="2286000" algn="l">
              <a:lnSpc>
                <a:spcPct val="120000"/>
              </a:lnSpc>
              <a:spcBef>
                <a:spcPts val="500"/>
              </a:spcBef>
              <a:spcAft>
                <a:spcPts val="0"/>
              </a:spcAft>
              <a:buSzPts val="1800"/>
              <a:buNone/>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97" name="Google Shape;97;p13"/>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3"/>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3"/>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00" name="Google Shape;100;p13"/>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sp>
        <p:nvSpPr>
          <p:cNvPr id="102" name="Google Shape;102;p14"/>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7F7F7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14"/>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4"/>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4"/>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06" name="Google Shape;106;p14"/>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7" name="Shape 107"/>
        <p:cNvGrpSpPr/>
        <p:nvPr/>
      </p:nvGrpSpPr>
      <p:grpSpPr>
        <a:xfrm>
          <a:off x="0" y="0"/>
          <a:ext cx="0" cy="0"/>
          <a:chOff x="0" y="0"/>
          <a:chExt cx="0" cy="0"/>
        </a:xfrm>
      </p:grpSpPr>
      <p:sp>
        <p:nvSpPr>
          <p:cNvPr id="108" name="Google Shape;108;p15"/>
          <p:cNvSpPr txBox="1"/>
          <p:nvPr>
            <p:ph type="title"/>
          </p:nvPr>
        </p:nvSpPr>
        <p:spPr>
          <a:xfrm>
            <a:off x="1444671" y="798973"/>
            <a:ext cx="3273099" cy="224711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7F7F7F"/>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15"/>
          <p:cNvSpPr txBox="1"/>
          <p:nvPr>
            <p:ph idx="1" type="body"/>
          </p:nvPr>
        </p:nvSpPr>
        <p:spPr>
          <a:xfrm>
            <a:off x="5043714" y="798974"/>
            <a:ext cx="6012470" cy="4658826"/>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SzPts val="1800"/>
              <a:buNone/>
              <a:defRPr/>
            </a:lvl1pPr>
            <a:lvl2pPr indent="-228600" lvl="1" marL="914400" algn="l">
              <a:lnSpc>
                <a:spcPct val="120000"/>
              </a:lnSpc>
              <a:spcBef>
                <a:spcPts val="500"/>
              </a:spcBef>
              <a:spcAft>
                <a:spcPts val="0"/>
              </a:spcAft>
              <a:buSzPts val="1800"/>
              <a:buNone/>
              <a:defRPr/>
            </a:lvl2pPr>
            <a:lvl3pPr indent="-228600" lvl="2" marL="1371600" algn="l">
              <a:lnSpc>
                <a:spcPct val="120000"/>
              </a:lnSpc>
              <a:spcBef>
                <a:spcPts val="500"/>
              </a:spcBef>
              <a:spcAft>
                <a:spcPts val="0"/>
              </a:spcAft>
              <a:buSzPts val="1800"/>
              <a:buNone/>
              <a:defRPr/>
            </a:lvl3pPr>
            <a:lvl4pPr indent="-228600" lvl="3" marL="1828800" algn="l">
              <a:lnSpc>
                <a:spcPct val="120000"/>
              </a:lnSpc>
              <a:spcBef>
                <a:spcPts val="500"/>
              </a:spcBef>
              <a:spcAft>
                <a:spcPts val="0"/>
              </a:spcAft>
              <a:buSzPts val="1800"/>
              <a:buNone/>
              <a:defRPr/>
            </a:lvl4pPr>
            <a:lvl5pPr indent="-228600" lvl="4" marL="2286000" algn="l">
              <a:lnSpc>
                <a:spcPct val="120000"/>
              </a:lnSpc>
              <a:spcBef>
                <a:spcPts val="500"/>
              </a:spcBef>
              <a:spcAft>
                <a:spcPts val="0"/>
              </a:spcAft>
              <a:buSzPts val="1800"/>
              <a:buNone/>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110" name="Google Shape;110;p15"/>
          <p:cNvSpPr txBox="1"/>
          <p:nvPr>
            <p:ph idx="2" type="body"/>
          </p:nvPr>
        </p:nvSpPr>
        <p:spPr>
          <a:xfrm>
            <a:off x="1444671" y="3205491"/>
            <a:ext cx="3275013" cy="2248181"/>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111" name="Google Shape;111;p15"/>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5"/>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5"/>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14" name="Google Shape;114;p15"/>
          <p:cNvCxnSpPr/>
          <p:nvPr/>
        </p:nvCxnSpPr>
        <p:spPr>
          <a:xfrm>
            <a:off x="1448280" y="3205491"/>
            <a:ext cx="326949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5" name="Shape 115"/>
        <p:cNvGrpSpPr/>
        <p:nvPr/>
      </p:nvGrpSpPr>
      <p:grpSpPr>
        <a:xfrm>
          <a:off x="0" y="0"/>
          <a:ext cx="0" cy="0"/>
          <a:chOff x="0" y="0"/>
          <a:chExt cx="0" cy="0"/>
        </a:xfrm>
      </p:grpSpPr>
      <p:grpSp>
        <p:nvGrpSpPr>
          <p:cNvPr id="116" name="Google Shape;116;p16"/>
          <p:cNvGrpSpPr/>
          <p:nvPr/>
        </p:nvGrpSpPr>
        <p:grpSpPr>
          <a:xfrm>
            <a:off x="7477387" y="482170"/>
            <a:ext cx="4074533" cy="5149101"/>
            <a:chOff x="7477387" y="482170"/>
            <a:chExt cx="4074533" cy="5149101"/>
          </a:xfrm>
        </p:grpSpPr>
        <p:sp>
          <p:nvSpPr>
            <p:cNvPr id="117" name="Google Shape;117;p16"/>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sx="98000" rotWithShape="0" algn="tl" dir="4740000" dist="228600" sy="98000">
                <a:srgbClr val="000000">
                  <a:alpha val="3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a:off x="7790446" y="812506"/>
              <a:ext cx="3450289" cy="4466452"/>
            </a:xfrm>
            <a:prstGeom prst="rect">
              <a:avLst/>
            </a:prstGeom>
            <a:gradFill>
              <a:gsLst>
                <a:gs pos="0">
                  <a:srgbClr val="DADADA"/>
                </a:gs>
                <a:gs pos="100000">
                  <a:srgbClr val="FFFFFE"/>
                </a:gs>
              </a:gsLst>
              <a:lin ang="16200000" scaled="0"/>
            </a:gradFill>
            <a:ln cap="flat" cmpd="sng" w="50800">
              <a:solidFill>
                <a:srgbClr val="19191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6"/>
          <p:cNvSpPr txBox="1"/>
          <p:nvPr>
            <p:ph type="title"/>
          </p:nvPr>
        </p:nvSpPr>
        <p:spPr>
          <a:xfrm>
            <a:off x="1451206" y="1129513"/>
            <a:ext cx="5532328" cy="18305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7F7F7F"/>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16"/>
          <p:cNvSpPr/>
          <p:nvPr>
            <p:ph idx="2" type="pic"/>
          </p:nvPr>
        </p:nvSpPr>
        <p:spPr>
          <a:xfrm>
            <a:off x="8124389" y="1122542"/>
            <a:ext cx="2791171" cy="3866327"/>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20000"/>
              </a:lnSpc>
              <a:spcBef>
                <a:spcPts val="1000"/>
              </a:spcBef>
              <a:spcAft>
                <a:spcPts val="0"/>
              </a:spcAft>
              <a:buClr>
                <a:schemeClr val="accent1"/>
              </a:buClr>
              <a:buSzPts val="3200"/>
              <a:buFont typeface="Arial"/>
              <a:buNone/>
              <a:defRPr b="0" i="0" sz="3200" u="none" cap="none" strike="noStrike">
                <a:solidFill>
                  <a:srgbClr val="7F7F7F"/>
                </a:solidFill>
                <a:latin typeface="Calibri"/>
                <a:ea typeface="Calibri"/>
                <a:cs typeface="Calibri"/>
                <a:sym typeface="Calibri"/>
              </a:defRPr>
            </a:lvl1pPr>
            <a:lvl2pPr lvl="1" marR="0" rtl="0" algn="l">
              <a:lnSpc>
                <a:spcPct val="120000"/>
              </a:lnSpc>
              <a:spcBef>
                <a:spcPts val="500"/>
              </a:spcBef>
              <a:spcAft>
                <a:spcPts val="0"/>
              </a:spcAft>
              <a:buClr>
                <a:schemeClr val="accent1"/>
              </a:buClr>
              <a:buSzPts val="2800"/>
              <a:buFont typeface="Arial"/>
              <a:buNone/>
              <a:defRPr b="0" i="0" sz="2800" u="none" cap="none" strike="noStrike">
                <a:solidFill>
                  <a:srgbClr val="7F7F7F"/>
                </a:solidFill>
                <a:latin typeface="Calibri"/>
                <a:ea typeface="Calibri"/>
                <a:cs typeface="Calibri"/>
                <a:sym typeface="Calibri"/>
              </a:defRPr>
            </a:lvl2pPr>
            <a:lvl3pPr lvl="2" marR="0" rtl="0" algn="l">
              <a:lnSpc>
                <a:spcPct val="120000"/>
              </a:lnSpc>
              <a:spcBef>
                <a:spcPts val="500"/>
              </a:spcBef>
              <a:spcAft>
                <a:spcPts val="0"/>
              </a:spcAft>
              <a:buClr>
                <a:schemeClr val="accent1"/>
              </a:buClr>
              <a:buSzPts val="2400"/>
              <a:buFont typeface="Arial"/>
              <a:buNone/>
              <a:defRPr b="0" i="0" sz="2400" u="none" cap="none" strike="noStrike">
                <a:solidFill>
                  <a:srgbClr val="7F7F7F"/>
                </a:solidFill>
                <a:latin typeface="Calibri"/>
                <a:ea typeface="Calibri"/>
                <a:cs typeface="Calibri"/>
                <a:sym typeface="Calibri"/>
              </a:defRPr>
            </a:lvl3pPr>
            <a:lvl4pPr lvl="3" marR="0" rtl="0" algn="l">
              <a:lnSpc>
                <a:spcPct val="120000"/>
              </a:lnSpc>
              <a:spcBef>
                <a:spcPts val="500"/>
              </a:spcBef>
              <a:spcAft>
                <a:spcPts val="0"/>
              </a:spcAft>
              <a:buClr>
                <a:schemeClr val="accent1"/>
              </a:buClr>
              <a:buSzPts val="2000"/>
              <a:buFont typeface="Arial"/>
              <a:buNone/>
              <a:defRPr b="0" i="0" sz="2000" u="none" cap="none" strike="noStrike">
                <a:solidFill>
                  <a:srgbClr val="7F7F7F"/>
                </a:solidFill>
                <a:latin typeface="Calibri"/>
                <a:ea typeface="Calibri"/>
                <a:cs typeface="Calibri"/>
                <a:sym typeface="Calibri"/>
              </a:defRPr>
            </a:lvl4pPr>
            <a:lvl5pPr lvl="4" marR="0" rtl="0" algn="l">
              <a:lnSpc>
                <a:spcPct val="120000"/>
              </a:lnSpc>
              <a:spcBef>
                <a:spcPts val="500"/>
              </a:spcBef>
              <a:spcAft>
                <a:spcPts val="0"/>
              </a:spcAft>
              <a:buClr>
                <a:schemeClr val="accent1"/>
              </a:buClr>
              <a:buSzPts val="2000"/>
              <a:buFont typeface="Arial"/>
              <a:buNone/>
              <a:defRPr b="0" i="0" sz="2000" u="none" cap="none" strike="noStrike">
                <a:solidFill>
                  <a:srgbClr val="7F7F7F"/>
                </a:solidFill>
                <a:latin typeface="Calibri"/>
                <a:ea typeface="Calibri"/>
                <a:cs typeface="Calibri"/>
                <a:sym typeface="Calibri"/>
              </a:defRPr>
            </a:lvl5pPr>
            <a:lvl6pPr lvl="5"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Gill Sans"/>
                <a:ea typeface="Gill Sans"/>
                <a:cs typeface="Gill Sans"/>
                <a:sym typeface="Gill Sans"/>
              </a:defRPr>
            </a:lvl6pPr>
            <a:lvl7pPr lvl="6"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Gill Sans"/>
                <a:ea typeface="Gill Sans"/>
                <a:cs typeface="Gill Sans"/>
                <a:sym typeface="Gill Sans"/>
              </a:defRPr>
            </a:lvl7pPr>
            <a:lvl8pPr lvl="7"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Gill Sans"/>
                <a:ea typeface="Gill Sans"/>
                <a:cs typeface="Gill Sans"/>
                <a:sym typeface="Gill Sans"/>
              </a:defRPr>
            </a:lvl8pPr>
            <a:lvl9pPr lvl="8"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Gill Sans"/>
                <a:ea typeface="Gill Sans"/>
                <a:cs typeface="Gill Sans"/>
                <a:sym typeface="Gill Sans"/>
              </a:defRPr>
            </a:lvl9pPr>
          </a:lstStyle>
          <a:p/>
        </p:txBody>
      </p:sp>
      <p:sp>
        <p:nvSpPr>
          <p:cNvPr id="121" name="Google Shape;121;p16"/>
          <p:cNvSpPr txBox="1"/>
          <p:nvPr>
            <p:ph idx="1" type="body"/>
          </p:nvPr>
        </p:nvSpPr>
        <p:spPr>
          <a:xfrm>
            <a:off x="1450329" y="3145992"/>
            <a:ext cx="5524404" cy="20037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800"/>
              <a:buNone/>
              <a:defRPr sz="18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122" name="Google Shape;122;p16"/>
          <p:cNvSpPr txBox="1"/>
          <p:nvPr>
            <p:ph idx="10" type="dt"/>
          </p:nvPr>
        </p:nvSpPr>
        <p:spPr>
          <a:xfrm>
            <a:off x="1447382" y="5469856"/>
            <a:ext cx="5527351" cy="3201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6"/>
          <p:cNvSpPr txBox="1"/>
          <p:nvPr>
            <p:ph idx="11" type="ftr"/>
          </p:nvPr>
        </p:nvSpPr>
        <p:spPr>
          <a:xfrm>
            <a:off x="1447382" y="318640"/>
            <a:ext cx="5541004" cy="32093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6"/>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25" name="Google Shape;125;p16"/>
          <p:cNvCxnSpPr/>
          <p:nvPr/>
        </p:nvCxnSpPr>
        <p:spPr>
          <a:xfrm>
            <a:off x="1447382" y="3143605"/>
            <a:ext cx="5527351"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6" name="Shape 126"/>
        <p:cNvGrpSpPr/>
        <p:nvPr/>
      </p:nvGrpSpPr>
      <p:grpSpPr>
        <a:xfrm>
          <a:off x="0" y="0"/>
          <a:ext cx="0" cy="0"/>
          <a:chOff x="0" y="0"/>
          <a:chExt cx="0" cy="0"/>
        </a:xfrm>
      </p:grpSpPr>
      <p:sp>
        <p:nvSpPr>
          <p:cNvPr id="127" name="Google Shape;127;p17"/>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7F7F7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17"/>
          <p:cNvSpPr txBox="1"/>
          <p:nvPr>
            <p:ph idx="1" type="body"/>
          </p:nvPr>
        </p:nvSpPr>
        <p:spPr>
          <a:xfrm rot="5400000">
            <a:off x="4527910" y="-1060599"/>
            <a:ext cx="3450613" cy="960327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800"/>
              <a:buNone/>
              <a:defRPr/>
            </a:lvl1pPr>
            <a:lvl2pPr indent="-228600" lvl="1" marL="914400" algn="l">
              <a:lnSpc>
                <a:spcPct val="120000"/>
              </a:lnSpc>
              <a:spcBef>
                <a:spcPts val="500"/>
              </a:spcBef>
              <a:spcAft>
                <a:spcPts val="0"/>
              </a:spcAft>
              <a:buSzPts val="1800"/>
              <a:buNone/>
              <a:defRPr/>
            </a:lvl2pPr>
            <a:lvl3pPr indent="-228600" lvl="2" marL="1371600" algn="l">
              <a:lnSpc>
                <a:spcPct val="120000"/>
              </a:lnSpc>
              <a:spcBef>
                <a:spcPts val="500"/>
              </a:spcBef>
              <a:spcAft>
                <a:spcPts val="0"/>
              </a:spcAft>
              <a:buSzPts val="1800"/>
              <a:buNone/>
              <a:defRPr/>
            </a:lvl3pPr>
            <a:lvl4pPr indent="-228600" lvl="3" marL="1828800" algn="l">
              <a:lnSpc>
                <a:spcPct val="120000"/>
              </a:lnSpc>
              <a:spcBef>
                <a:spcPts val="500"/>
              </a:spcBef>
              <a:spcAft>
                <a:spcPts val="0"/>
              </a:spcAft>
              <a:buSzPts val="1800"/>
              <a:buNone/>
              <a:defRPr/>
            </a:lvl4pPr>
            <a:lvl5pPr indent="-228600" lvl="4" marL="2286000" algn="l">
              <a:lnSpc>
                <a:spcPct val="120000"/>
              </a:lnSpc>
              <a:spcBef>
                <a:spcPts val="500"/>
              </a:spcBef>
              <a:spcAft>
                <a:spcPts val="0"/>
              </a:spcAft>
              <a:buSzPts val="1800"/>
              <a:buNone/>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129" name="Google Shape;129;p17"/>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7"/>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7"/>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32" name="Google Shape;132;p17"/>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18"/>
          <p:cNvSpPr txBox="1"/>
          <p:nvPr>
            <p:ph type="title"/>
          </p:nvPr>
        </p:nvSpPr>
        <p:spPr>
          <a:xfrm rot="5400000">
            <a:off x="7917038" y="2321047"/>
            <a:ext cx="4659889" cy="161574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7F7F7F"/>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18"/>
          <p:cNvSpPr txBox="1"/>
          <p:nvPr>
            <p:ph idx="1" type="body"/>
          </p:nvPr>
        </p:nvSpPr>
        <p:spPr>
          <a:xfrm rot="5400000">
            <a:off x="3029143" y="-785498"/>
            <a:ext cx="4659889" cy="782883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800"/>
              <a:buNone/>
              <a:defRPr/>
            </a:lvl1pPr>
            <a:lvl2pPr indent="-228600" lvl="1" marL="914400" algn="l">
              <a:lnSpc>
                <a:spcPct val="120000"/>
              </a:lnSpc>
              <a:spcBef>
                <a:spcPts val="500"/>
              </a:spcBef>
              <a:spcAft>
                <a:spcPts val="0"/>
              </a:spcAft>
              <a:buSzPts val="1800"/>
              <a:buNone/>
              <a:defRPr/>
            </a:lvl2pPr>
            <a:lvl3pPr indent="-228600" lvl="2" marL="1371600" algn="l">
              <a:lnSpc>
                <a:spcPct val="120000"/>
              </a:lnSpc>
              <a:spcBef>
                <a:spcPts val="500"/>
              </a:spcBef>
              <a:spcAft>
                <a:spcPts val="0"/>
              </a:spcAft>
              <a:buSzPts val="1800"/>
              <a:buNone/>
              <a:defRPr/>
            </a:lvl3pPr>
            <a:lvl4pPr indent="-228600" lvl="3" marL="1828800" algn="l">
              <a:lnSpc>
                <a:spcPct val="120000"/>
              </a:lnSpc>
              <a:spcBef>
                <a:spcPts val="500"/>
              </a:spcBef>
              <a:spcAft>
                <a:spcPts val="0"/>
              </a:spcAft>
              <a:buSzPts val="1800"/>
              <a:buNone/>
              <a:defRPr/>
            </a:lvl4pPr>
            <a:lvl5pPr indent="-228600" lvl="4" marL="2286000" algn="l">
              <a:lnSpc>
                <a:spcPct val="120000"/>
              </a:lnSpc>
              <a:spcBef>
                <a:spcPts val="500"/>
              </a:spcBef>
              <a:spcAft>
                <a:spcPts val="0"/>
              </a:spcAft>
              <a:buSzPts val="1800"/>
              <a:buNone/>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136" name="Google Shape;136;p18"/>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18"/>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8"/>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39" name="Google Shape;139;p18"/>
          <p:cNvCxnSpPr/>
          <p:nvPr/>
        </p:nvCxnSpPr>
        <p:spPr>
          <a:xfrm>
            <a:off x="9439111" y="798973"/>
            <a:ext cx="0" cy="4659889"/>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lank">
  <p:cSld name="7_Blank">
    <p:spTree>
      <p:nvGrpSpPr>
        <p:cNvPr id="140" name="Shape 140"/>
        <p:cNvGrpSpPr/>
        <p:nvPr/>
      </p:nvGrpSpPr>
      <p:grpSpPr>
        <a:xfrm>
          <a:off x="0" y="0"/>
          <a:ext cx="0" cy="0"/>
          <a:chOff x="0" y="0"/>
          <a:chExt cx="0" cy="0"/>
        </a:xfrm>
      </p:grpSpPr>
      <p:pic>
        <p:nvPicPr>
          <p:cNvPr descr="_MG_8441.jpg" id="141" name="Google Shape;141;p19"/>
          <p:cNvPicPr preferRelativeResize="0"/>
          <p:nvPr/>
        </p:nvPicPr>
        <p:blipFill rotWithShape="1">
          <a:blip r:embed="rId2">
            <a:alphaModFix/>
          </a:blip>
          <a:srcRect b="-2" l="0" r="0" t="0"/>
          <a:stretch/>
        </p:blipFill>
        <p:spPr>
          <a:xfrm>
            <a:off x="0" y="4886602"/>
            <a:ext cx="12192000" cy="2010347"/>
          </a:xfrm>
          <a:prstGeom prst="rect">
            <a:avLst/>
          </a:prstGeom>
          <a:noFill/>
          <a:ln>
            <a:noFill/>
          </a:ln>
        </p:spPr>
      </p:pic>
      <p:sp>
        <p:nvSpPr>
          <p:cNvPr id="142" name="Google Shape;142;p19"/>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19"/>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19"/>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
        <p:nvSpPr>
          <p:cNvPr id="145" name="Google Shape;145;p19"/>
          <p:cNvSpPr/>
          <p:nvPr/>
        </p:nvSpPr>
        <p:spPr>
          <a:xfrm>
            <a:off x="0" y="4692548"/>
            <a:ext cx="12192000" cy="2363915"/>
          </a:xfrm>
          <a:prstGeom prst="rect">
            <a:avLst/>
          </a:prstGeom>
          <a:gradFill>
            <a:gsLst>
              <a:gs pos="0">
                <a:srgbClr val="FFFFFF"/>
              </a:gs>
              <a:gs pos="55000">
                <a:srgbClr val="FFFFFF"/>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46" name="Google Shape;146;p19"/>
          <p:cNvSpPr txBox="1"/>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_MG_8441.jpg" id="147" name="Google Shape;147;p19"/>
          <p:cNvPicPr preferRelativeResize="0"/>
          <p:nvPr/>
        </p:nvPicPr>
        <p:blipFill rotWithShape="1">
          <a:blip r:embed="rId3">
            <a:alphaModFix/>
          </a:blip>
          <a:srcRect b="0" l="0" r="0" t="0"/>
          <a:stretch/>
        </p:blipFill>
        <p:spPr>
          <a:xfrm>
            <a:off x="0" y="6356350"/>
            <a:ext cx="12192000" cy="540598"/>
          </a:xfrm>
          <a:prstGeom prst="rect">
            <a:avLst/>
          </a:prstGeom>
          <a:noFill/>
          <a:ln>
            <a:noFill/>
          </a:ln>
        </p:spPr>
      </p:pic>
      <p:sp>
        <p:nvSpPr>
          <p:cNvPr id="148" name="Google Shape;148;p19"/>
          <p:cNvSpPr txBox="1"/>
          <p:nvPr>
            <p:ph type="title"/>
          </p:nvPr>
        </p:nvSpPr>
        <p:spPr>
          <a:xfrm>
            <a:off x="812800" y="260124"/>
            <a:ext cx="10769600" cy="43550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7F7F7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showMasterSp="0">
  <p:cSld name="4_Blank">
    <p:spTree>
      <p:nvGrpSpPr>
        <p:cNvPr id="26" name="Shape 26"/>
        <p:cNvGrpSpPr/>
        <p:nvPr/>
      </p:nvGrpSpPr>
      <p:grpSpPr>
        <a:xfrm>
          <a:off x="0" y="0"/>
          <a:ext cx="0" cy="0"/>
          <a:chOff x="0" y="0"/>
          <a:chExt cx="0" cy="0"/>
        </a:xfrm>
      </p:grpSpPr>
      <p:sp>
        <p:nvSpPr>
          <p:cNvPr id="27" name="Google Shape;27;p3"/>
          <p:cNvSpPr txBox="1"/>
          <p:nvPr>
            <p:ph idx="12" type="sldNum"/>
          </p:nvPr>
        </p:nvSpPr>
        <p:spPr>
          <a:xfrm>
            <a:off x="11387865" y="6536690"/>
            <a:ext cx="194400" cy="139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FFFFFF"/>
              </a:buClr>
              <a:buSzPts val="1000"/>
              <a:buFont typeface="Calibri"/>
              <a:buNone/>
              <a:defRPr b="0" i="0" sz="10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00"/>
              <a:buFont typeface="Calibri"/>
              <a:buNone/>
              <a:defRPr b="0" i="0" sz="10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00"/>
              <a:buFont typeface="Calibri"/>
              <a:buNone/>
              <a:defRPr b="0" i="0" sz="10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00"/>
              <a:buFont typeface="Calibri"/>
              <a:buNone/>
              <a:defRPr b="0" i="0" sz="10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00"/>
              <a:buFont typeface="Calibri"/>
              <a:buNone/>
              <a:defRPr b="0" i="0" sz="10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00"/>
              <a:buFont typeface="Calibri"/>
              <a:buNone/>
              <a:defRPr b="0" i="0" sz="10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00"/>
              <a:buFont typeface="Calibri"/>
              <a:buNone/>
              <a:defRPr b="0" i="0" sz="10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00"/>
              <a:buFont typeface="Calibri"/>
              <a:buNone/>
              <a:defRPr b="0" i="0" sz="10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00"/>
              <a:buFont typeface="Calibri"/>
              <a:buNone/>
              <a:defRPr b="0" i="0" sz="10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3"/>
          <p:cNvSpPr/>
          <p:nvPr/>
        </p:nvSpPr>
        <p:spPr>
          <a:xfrm>
            <a:off x="5358" y="0"/>
            <a:ext cx="12257478"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id="29" name="Google Shape;29;p3"/>
          <p:cNvPicPr preferRelativeResize="0"/>
          <p:nvPr/>
        </p:nvPicPr>
        <p:blipFill rotWithShape="1">
          <a:blip r:embed="rId2">
            <a:alphaModFix/>
          </a:blip>
          <a:srcRect b="0" l="0" r="0" t="0"/>
          <a:stretch/>
        </p:blipFill>
        <p:spPr>
          <a:xfrm>
            <a:off x="-1" y="0"/>
            <a:ext cx="5015753" cy="6858000"/>
          </a:xfrm>
          <a:prstGeom prst="rect">
            <a:avLst/>
          </a:prstGeom>
          <a:noFill/>
          <a:ln>
            <a:noFill/>
          </a:ln>
        </p:spPr>
      </p:pic>
      <p:sp>
        <p:nvSpPr>
          <p:cNvPr id="30" name="Google Shape;30;p3"/>
          <p:cNvSpPr txBox="1"/>
          <p:nvPr>
            <p:ph type="title"/>
          </p:nvPr>
        </p:nvSpPr>
        <p:spPr>
          <a:xfrm>
            <a:off x="5236264" y="428002"/>
            <a:ext cx="6489012" cy="66102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7F7F7F"/>
              </a:buClr>
              <a:buSzPts val="3200"/>
              <a:buFont typeface="Calibri"/>
              <a:buNone/>
              <a:defRPr b="0" i="0" sz="3200" cap="none">
                <a:solidFill>
                  <a:srgbClr val="7F7F7F"/>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
          <p:cNvSpPr txBox="1"/>
          <p:nvPr>
            <p:ph idx="1" type="body"/>
          </p:nvPr>
        </p:nvSpPr>
        <p:spPr>
          <a:xfrm>
            <a:off x="5236264" y="1223963"/>
            <a:ext cx="6489011" cy="5297487"/>
          </a:xfrm>
          <a:prstGeom prst="rect">
            <a:avLst/>
          </a:prstGeom>
          <a:noFill/>
          <a:ln>
            <a:noFill/>
          </a:ln>
        </p:spPr>
        <p:txBody>
          <a:bodyPr anchorCtr="0" anchor="t" bIns="45700" lIns="91425" spcFirstLastPara="1" rIns="91425" wrap="square" tIns="45700">
            <a:normAutofit/>
          </a:bodyPr>
          <a:lstStyle>
            <a:lvl1pPr indent="-406400" lvl="0" marL="457200" algn="l">
              <a:lnSpc>
                <a:spcPct val="120000"/>
              </a:lnSpc>
              <a:spcBef>
                <a:spcPts val="1000"/>
              </a:spcBef>
              <a:spcAft>
                <a:spcPts val="0"/>
              </a:spcAft>
              <a:buClr>
                <a:srgbClr val="619AAB"/>
              </a:buClr>
              <a:buSzPts val="2800"/>
              <a:buFont typeface="Arial"/>
              <a:buChar char="•"/>
              <a:defRPr b="0" i="0" sz="2800">
                <a:solidFill>
                  <a:srgbClr val="7F7F7F"/>
                </a:solidFill>
                <a:latin typeface="Calibri"/>
                <a:ea typeface="Calibri"/>
                <a:cs typeface="Calibri"/>
                <a:sym typeface="Calibri"/>
              </a:defRPr>
            </a:lvl1pPr>
            <a:lvl2pPr indent="-381000" lvl="1" marL="914400" algn="l">
              <a:lnSpc>
                <a:spcPct val="120000"/>
              </a:lnSpc>
              <a:spcBef>
                <a:spcPts val="500"/>
              </a:spcBef>
              <a:spcAft>
                <a:spcPts val="0"/>
              </a:spcAft>
              <a:buClr>
                <a:srgbClr val="619AAB"/>
              </a:buClr>
              <a:buSzPts val="2400"/>
              <a:buFont typeface="Arial"/>
              <a:buChar char="•"/>
              <a:defRPr b="0" i="0" sz="2400">
                <a:solidFill>
                  <a:srgbClr val="7F7F7F"/>
                </a:solidFill>
                <a:latin typeface="Calibri"/>
                <a:ea typeface="Calibri"/>
                <a:cs typeface="Calibri"/>
                <a:sym typeface="Calibri"/>
              </a:defRPr>
            </a:lvl2pPr>
            <a:lvl3pPr indent="-355600" lvl="2" marL="1371600" algn="l">
              <a:lnSpc>
                <a:spcPct val="120000"/>
              </a:lnSpc>
              <a:spcBef>
                <a:spcPts val="500"/>
              </a:spcBef>
              <a:spcAft>
                <a:spcPts val="0"/>
              </a:spcAft>
              <a:buClr>
                <a:srgbClr val="619AAB"/>
              </a:buClr>
              <a:buSzPts val="2000"/>
              <a:buFont typeface="Arial"/>
              <a:buChar char="•"/>
              <a:defRPr b="0" i="0" sz="2000">
                <a:solidFill>
                  <a:srgbClr val="7F7F7F"/>
                </a:solidFill>
                <a:latin typeface="Calibri"/>
                <a:ea typeface="Calibri"/>
                <a:cs typeface="Calibri"/>
                <a:sym typeface="Calibri"/>
              </a:defRPr>
            </a:lvl3pPr>
            <a:lvl4pPr indent="-342900" lvl="3" marL="1828800" algn="l">
              <a:lnSpc>
                <a:spcPct val="120000"/>
              </a:lnSpc>
              <a:spcBef>
                <a:spcPts val="500"/>
              </a:spcBef>
              <a:spcAft>
                <a:spcPts val="0"/>
              </a:spcAft>
              <a:buClr>
                <a:srgbClr val="619AAB"/>
              </a:buClr>
              <a:buSzPts val="1800"/>
              <a:buFont typeface="Arial"/>
              <a:buChar char="•"/>
              <a:defRPr b="0" i="0" sz="1800">
                <a:solidFill>
                  <a:srgbClr val="7F7F7F"/>
                </a:solidFill>
                <a:latin typeface="Calibri"/>
                <a:ea typeface="Calibri"/>
                <a:cs typeface="Calibri"/>
                <a:sym typeface="Calibri"/>
              </a:defRPr>
            </a:lvl4pPr>
            <a:lvl5pPr indent="-330200" lvl="4" marL="2286000" algn="l">
              <a:lnSpc>
                <a:spcPct val="120000"/>
              </a:lnSpc>
              <a:spcBef>
                <a:spcPts val="500"/>
              </a:spcBef>
              <a:spcAft>
                <a:spcPts val="0"/>
              </a:spcAft>
              <a:buClr>
                <a:srgbClr val="619AAB"/>
              </a:buClr>
              <a:buSzPts val="1600"/>
              <a:buFont typeface="Arial"/>
              <a:buChar char="•"/>
              <a:defRPr b="0" i="0" sz="1600">
                <a:solidFill>
                  <a:srgbClr val="7F7F7F"/>
                </a:solidFill>
                <a:latin typeface="Calibri"/>
                <a:ea typeface="Calibri"/>
                <a:cs typeface="Calibri"/>
                <a:sym typeface="Calibri"/>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2" name="Google Shape;32;p3"/>
          <p:cNvSpPr/>
          <p:nvPr/>
        </p:nvSpPr>
        <p:spPr>
          <a:xfrm flipH="1" rot="10800000">
            <a:off x="5236264" y="1127870"/>
            <a:ext cx="3734741" cy="5393580"/>
          </a:xfrm>
          <a:prstGeom prst="corner">
            <a:avLst>
              <a:gd fmla="val 256" name="adj1"/>
              <a:gd fmla="val 240" name="adj2"/>
            </a:avLst>
          </a:prstGeom>
          <a:solidFill>
            <a:srgbClr val="C8CDC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cxnSp>
        <p:nvCxnSpPr>
          <p:cNvPr id="33" name="Google Shape;33;p3"/>
          <p:cNvCxnSpPr/>
          <p:nvPr/>
        </p:nvCxnSpPr>
        <p:spPr>
          <a:xfrm rot="10800000">
            <a:off x="5082988" y="1"/>
            <a:ext cx="0" cy="6857999"/>
          </a:xfrm>
          <a:prstGeom prst="straightConnector1">
            <a:avLst/>
          </a:prstGeom>
          <a:noFill/>
          <a:ln cap="flat" cmpd="sng" w="12700">
            <a:solidFill>
              <a:srgbClr val="C8CDCF"/>
            </a:solidFill>
            <a:prstDash val="solid"/>
            <a:round/>
            <a:headEnd len="sm" w="sm" type="none"/>
            <a:tailEnd len="sm" w="sm" type="none"/>
          </a:ln>
        </p:spPr>
      </p:cxnSp>
      <p:sp>
        <p:nvSpPr>
          <p:cNvPr id="34" name="Google Shape;34;p3"/>
          <p:cNvSpPr/>
          <p:nvPr/>
        </p:nvSpPr>
        <p:spPr>
          <a:xfrm>
            <a:off x="10922956" y="62619"/>
            <a:ext cx="1155114" cy="96639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5" name="Google Shape;35;p3"/>
          <p:cNvSpPr/>
          <p:nvPr/>
        </p:nvSpPr>
        <p:spPr>
          <a:xfrm rot="5400000">
            <a:off x="10852383" y="-1723"/>
            <a:ext cx="1161341" cy="1290028"/>
          </a:xfrm>
          <a:prstGeom prst="halfFrame">
            <a:avLst>
              <a:gd fmla="val 1674" name="adj1"/>
              <a:gd fmla="val 1674" name="adj2"/>
            </a:avLst>
          </a:prstGeom>
          <a:solidFill>
            <a:srgbClr val="C8CDC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36" name="Google Shape;36;p3"/>
          <p:cNvSpPr/>
          <p:nvPr/>
        </p:nvSpPr>
        <p:spPr>
          <a:xfrm rot="-5400000">
            <a:off x="11013544" y="-220278"/>
            <a:ext cx="1158703" cy="1339881"/>
          </a:xfrm>
          <a:prstGeom prst="halfFrame">
            <a:avLst>
              <a:gd fmla="val 1674" name="adj1"/>
              <a:gd fmla="val 1674" name="adj2"/>
            </a:avLst>
          </a:prstGeom>
          <a:solidFill>
            <a:srgbClr val="C8CDC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ill Sans"/>
              <a:ea typeface="Gill Sans"/>
              <a:cs typeface="Gill Sans"/>
              <a:sym typeface="Gill Sans"/>
            </a:endParaRPr>
          </a:p>
        </p:txBody>
      </p:sp>
      <p:pic>
        <p:nvPicPr>
          <p:cNvPr id="37" name="Google Shape;37;p3"/>
          <p:cNvPicPr preferRelativeResize="0"/>
          <p:nvPr/>
        </p:nvPicPr>
        <p:blipFill rotWithShape="1">
          <a:blip r:embed="rId3">
            <a:alphaModFix/>
          </a:blip>
          <a:srcRect b="0" l="0" r="0" t="0"/>
          <a:stretch/>
        </p:blipFill>
        <p:spPr>
          <a:xfrm>
            <a:off x="11017831" y="94368"/>
            <a:ext cx="963920" cy="89943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Blank">
  <p:cSld name="17_Blank">
    <p:spTree>
      <p:nvGrpSpPr>
        <p:cNvPr id="38" name="Shape 38"/>
        <p:cNvGrpSpPr/>
        <p:nvPr/>
      </p:nvGrpSpPr>
      <p:grpSpPr>
        <a:xfrm>
          <a:off x="0" y="0"/>
          <a:ext cx="0" cy="0"/>
          <a:chOff x="0" y="0"/>
          <a:chExt cx="0" cy="0"/>
        </a:xfrm>
      </p:grpSpPr>
      <p:pic>
        <p:nvPicPr>
          <p:cNvPr id="39" name="Google Shape;39;p4"/>
          <p:cNvPicPr preferRelativeResize="0"/>
          <p:nvPr/>
        </p:nvPicPr>
        <p:blipFill rotWithShape="1">
          <a:blip r:embed="rId2">
            <a:alphaModFix/>
          </a:blip>
          <a:srcRect b="0" l="0" r="0" t="0"/>
          <a:stretch/>
        </p:blipFill>
        <p:spPr>
          <a:xfrm>
            <a:off x="-11440" y="1608881"/>
            <a:ext cx="12192000" cy="5249119"/>
          </a:xfrm>
          <a:prstGeom prst="rect">
            <a:avLst/>
          </a:prstGeom>
          <a:noFill/>
          <a:ln>
            <a:noFill/>
          </a:ln>
        </p:spPr>
      </p:pic>
      <p:sp>
        <p:nvSpPr>
          <p:cNvPr id="40" name="Google Shape;40;p4"/>
          <p:cNvSpPr/>
          <p:nvPr/>
        </p:nvSpPr>
        <p:spPr>
          <a:xfrm>
            <a:off x="-11575" y="1608881"/>
            <a:ext cx="12192000" cy="1658269"/>
          </a:xfrm>
          <a:prstGeom prst="rect">
            <a:avLst/>
          </a:prstGeom>
          <a:gradFill>
            <a:gsLst>
              <a:gs pos="0">
                <a:srgbClr val="FFFFFF"/>
              </a:gs>
              <a:gs pos="55000">
                <a:srgbClr val="FFFFFF"/>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1" name="Google Shape;41;p4"/>
          <p:cNvSpPr txBox="1"/>
          <p:nvPr>
            <p:ph type="title"/>
          </p:nvPr>
        </p:nvSpPr>
        <p:spPr>
          <a:xfrm>
            <a:off x="699625" y="1290271"/>
            <a:ext cx="10769600" cy="43550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23525D"/>
              </a:buClr>
              <a:buSzPts val="6000"/>
              <a:buFont typeface="Calibri"/>
              <a:buNone/>
              <a:defRPr b="0" i="0" sz="6000">
                <a:solidFill>
                  <a:srgbClr val="23525D"/>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p:cSld name="6_Blank">
    <p:spTree>
      <p:nvGrpSpPr>
        <p:cNvPr id="42" name="Shape 42"/>
        <p:cNvGrpSpPr/>
        <p:nvPr/>
      </p:nvGrpSpPr>
      <p:grpSpPr>
        <a:xfrm>
          <a:off x="0" y="0"/>
          <a:ext cx="0" cy="0"/>
          <a:chOff x="0" y="0"/>
          <a:chExt cx="0" cy="0"/>
        </a:xfrm>
      </p:grpSpPr>
      <p:pic>
        <p:nvPicPr>
          <p:cNvPr descr="_MG_8441.jpg" id="43" name="Google Shape;43;p5"/>
          <p:cNvPicPr preferRelativeResize="0"/>
          <p:nvPr/>
        </p:nvPicPr>
        <p:blipFill rotWithShape="1">
          <a:blip r:embed="rId2">
            <a:alphaModFix/>
          </a:blip>
          <a:srcRect b="-2" l="0" r="0" t="0"/>
          <a:stretch/>
        </p:blipFill>
        <p:spPr>
          <a:xfrm>
            <a:off x="0" y="4886602"/>
            <a:ext cx="12192000" cy="2010347"/>
          </a:xfrm>
          <a:prstGeom prst="rect">
            <a:avLst/>
          </a:prstGeom>
          <a:noFill/>
          <a:ln>
            <a:noFill/>
          </a:ln>
        </p:spPr>
      </p:pic>
      <p:sp>
        <p:nvSpPr>
          <p:cNvPr id="44" name="Google Shape;44;p5"/>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5"/>
          <p:cNvSpPr/>
          <p:nvPr/>
        </p:nvSpPr>
        <p:spPr>
          <a:xfrm>
            <a:off x="0" y="4692548"/>
            <a:ext cx="12192000" cy="2363915"/>
          </a:xfrm>
          <a:prstGeom prst="rect">
            <a:avLst/>
          </a:prstGeom>
          <a:gradFill>
            <a:gsLst>
              <a:gs pos="0">
                <a:srgbClr val="FFFFFF"/>
              </a:gs>
              <a:gs pos="55000">
                <a:srgbClr val="FFFFFF"/>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8" name="Google Shape;48;p5"/>
          <p:cNvSpPr txBox="1"/>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_MG_8441.jpg" id="49" name="Google Shape;49;p5"/>
          <p:cNvPicPr preferRelativeResize="0"/>
          <p:nvPr/>
        </p:nvPicPr>
        <p:blipFill rotWithShape="1">
          <a:blip r:embed="rId3">
            <a:alphaModFix/>
          </a:blip>
          <a:srcRect b="0" l="0" r="0" t="0"/>
          <a:stretch/>
        </p:blipFill>
        <p:spPr>
          <a:xfrm>
            <a:off x="0" y="6356350"/>
            <a:ext cx="12192000" cy="540598"/>
          </a:xfrm>
          <a:prstGeom prst="rect">
            <a:avLst/>
          </a:prstGeom>
          <a:noFill/>
          <a:ln>
            <a:noFill/>
          </a:ln>
        </p:spPr>
      </p:pic>
      <p:sp>
        <p:nvSpPr>
          <p:cNvPr id="50" name="Google Shape;50;p5"/>
          <p:cNvSpPr txBox="1"/>
          <p:nvPr>
            <p:ph type="title"/>
          </p:nvPr>
        </p:nvSpPr>
        <p:spPr>
          <a:xfrm>
            <a:off x="812800" y="260124"/>
            <a:ext cx="10769600" cy="43550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7F7F7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showMasterSp="0">
  <p:cSld name="3_Blank">
    <p:spTree>
      <p:nvGrpSpPr>
        <p:cNvPr id="51" name="Shape 51"/>
        <p:cNvGrpSpPr/>
        <p:nvPr/>
      </p:nvGrpSpPr>
      <p:grpSpPr>
        <a:xfrm>
          <a:off x="0" y="0"/>
          <a:ext cx="0" cy="0"/>
          <a:chOff x="0" y="0"/>
          <a:chExt cx="0" cy="0"/>
        </a:xfrm>
      </p:grpSpPr>
      <p:sp>
        <p:nvSpPr>
          <p:cNvPr id="52" name="Google Shape;52;p6"/>
          <p:cNvSpPr txBox="1"/>
          <p:nvPr>
            <p:ph type="title"/>
          </p:nvPr>
        </p:nvSpPr>
        <p:spPr>
          <a:xfrm>
            <a:off x="812800" y="162192"/>
            <a:ext cx="10769600" cy="435600"/>
          </a:xfrm>
          <a:prstGeom prst="rect">
            <a:avLst/>
          </a:prstGeom>
          <a:noFill/>
          <a:ln>
            <a:noFill/>
          </a:ln>
        </p:spPr>
        <p:txBody>
          <a:bodyPr anchorCtr="0" anchor="ctr" bIns="91425" lIns="91425" spcFirstLastPara="1" rIns="91425" wrap="square" tIns="91425">
            <a:normAutofit/>
          </a:bodyPr>
          <a:lstStyle>
            <a:lvl1pPr lvl="0" marR="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1pPr>
            <a:lvl2pPr lvl="1" marR="0" algn="l">
              <a:lnSpc>
                <a:spcPct val="100000"/>
              </a:lnSpc>
              <a:spcBef>
                <a:spcPts val="0"/>
              </a:spcBef>
              <a:spcAft>
                <a:spcPts val="0"/>
              </a:spcAft>
              <a:buClr>
                <a:schemeClr val="accent1"/>
              </a:buClr>
              <a:buSzPts val="3600"/>
              <a:buFont typeface="Arial Narrow"/>
              <a:buNone/>
              <a:defRPr b="1" i="0" sz="3600" u="none" cap="none" strike="noStrike">
                <a:solidFill>
                  <a:schemeClr val="accent1"/>
                </a:solidFill>
                <a:latin typeface="Arial Narrow"/>
                <a:ea typeface="Arial Narrow"/>
                <a:cs typeface="Arial Narrow"/>
                <a:sym typeface="Arial Narrow"/>
              </a:defRPr>
            </a:lvl2pPr>
            <a:lvl3pPr lvl="2" marR="0" algn="l">
              <a:lnSpc>
                <a:spcPct val="100000"/>
              </a:lnSpc>
              <a:spcBef>
                <a:spcPts val="0"/>
              </a:spcBef>
              <a:spcAft>
                <a:spcPts val="0"/>
              </a:spcAft>
              <a:buClr>
                <a:schemeClr val="accent1"/>
              </a:buClr>
              <a:buSzPts val="3600"/>
              <a:buFont typeface="Arial Narrow"/>
              <a:buNone/>
              <a:defRPr b="1" i="0" sz="3600" u="none" cap="none" strike="noStrike">
                <a:solidFill>
                  <a:schemeClr val="accent1"/>
                </a:solidFill>
                <a:latin typeface="Arial Narrow"/>
                <a:ea typeface="Arial Narrow"/>
                <a:cs typeface="Arial Narrow"/>
                <a:sym typeface="Arial Narrow"/>
              </a:defRPr>
            </a:lvl3pPr>
            <a:lvl4pPr lvl="3" marR="0" algn="l">
              <a:lnSpc>
                <a:spcPct val="100000"/>
              </a:lnSpc>
              <a:spcBef>
                <a:spcPts val="0"/>
              </a:spcBef>
              <a:spcAft>
                <a:spcPts val="0"/>
              </a:spcAft>
              <a:buClr>
                <a:schemeClr val="accent1"/>
              </a:buClr>
              <a:buSzPts val="3600"/>
              <a:buFont typeface="Arial Narrow"/>
              <a:buNone/>
              <a:defRPr b="1" i="0" sz="3600" u="none" cap="none" strike="noStrike">
                <a:solidFill>
                  <a:schemeClr val="accent1"/>
                </a:solidFill>
                <a:latin typeface="Arial Narrow"/>
                <a:ea typeface="Arial Narrow"/>
                <a:cs typeface="Arial Narrow"/>
                <a:sym typeface="Arial Narrow"/>
              </a:defRPr>
            </a:lvl4pPr>
            <a:lvl5pPr lvl="4" marR="0" algn="l">
              <a:lnSpc>
                <a:spcPct val="100000"/>
              </a:lnSpc>
              <a:spcBef>
                <a:spcPts val="0"/>
              </a:spcBef>
              <a:spcAft>
                <a:spcPts val="0"/>
              </a:spcAft>
              <a:buClr>
                <a:schemeClr val="accent1"/>
              </a:buClr>
              <a:buSzPts val="3600"/>
              <a:buFont typeface="Arial Narrow"/>
              <a:buNone/>
              <a:defRPr b="1" i="0" sz="3600" u="none" cap="none" strike="noStrike">
                <a:solidFill>
                  <a:schemeClr val="accent1"/>
                </a:solidFill>
                <a:latin typeface="Arial Narrow"/>
                <a:ea typeface="Arial Narrow"/>
                <a:cs typeface="Arial Narrow"/>
                <a:sym typeface="Arial Narrow"/>
              </a:defRPr>
            </a:lvl5pPr>
            <a:lvl6pPr lvl="5" marR="0" algn="l">
              <a:lnSpc>
                <a:spcPct val="100000"/>
              </a:lnSpc>
              <a:spcBef>
                <a:spcPts val="0"/>
              </a:spcBef>
              <a:spcAft>
                <a:spcPts val="0"/>
              </a:spcAft>
              <a:buClr>
                <a:schemeClr val="accent1"/>
              </a:buClr>
              <a:buSzPts val="3600"/>
              <a:buFont typeface="Arial Narrow"/>
              <a:buNone/>
              <a:defRPr b="1" i="0" sz="3600" u="none" cap="none" strike="noStrike">
                <a:solidFill>
                  <a:schemeClr val="accent1"/>
                </a:solidFill>
                <a:latin typeface="Arial Narrow"/>
                <a:ea typeface="Arial Narrow"/>
                <a:cs typeface="Arial Narrow"/>
                <a:sym typeface="Arial Narrow"/>
              </a:defRPr>
            </a:lvl6pPr>
            <a:lvl7pPr lvl="6" marR="0" algn="l">
              <a:lnSpc>
                <a:spcPct val="100000"/>
              </a:lnSpc>
              <a:spcBef>
                <a:spcPts val="0"/>
              </a:spcBef>
              <a:spcAft>
                <a:spcPts val="0"/>
              </a:spcAft>
              <a:buClr>
                <a:schemeClr val="accent1"/>
              </a:buClr>
              <a:buSzPts val="3600"/>
              <a:buFont typeface="Arial Narrow"/>
              <a:buNone/>
              <a:defRPr b="1" i="0" sz="3600" u="none" cap="none" strike="noStrike">
                <a:solidFill>
                  <a:schemeClr val="accent1"/>
                </a:solidFill>
                <a:latin typeface="Arial Narrow"/>
                <a:ea typeface="Arial Narrow"/>
                <a:cs typeface="Arial Narrow"/>
                <a:sym typeface="Arial Narrow"/>
              </a:defRPr>
            </a:lvl7pPr>
            <a:lvl8pPr lvl="7" marR="0" algn="l">
              <a:lnSpc>
                <a:spcPct val="100000"/>
              </a:lnSpc>
              <a:spcBef>
                <a:spcPts val="0"/>
              </a:spcBef>
              <a:spcAft>
                <a:spcPts val="0"/>
              </a:spcAft>
              <a:buClr>
                <a:schemeClr val="accent1"/>
              </a:buClr>
              <a:buSzPts val="3600"/>
              <a:buFont typeface="Arial Narrow"/>
              <a:buNone/>
              <a:defRPr b="1" i="0" sz="3600" u="none" cap="none" strike="noStrike">
                <a:solidFill>
                  <a:schemeClr val="accent1"/>
                </a:solidFill>
                <a:latin typeface="Arial Narrow"/>
                <a:ea typeface="Arial Narrow"/>
                <a:cs typeface="Arial Narrow"/>
                <a:sym typeface="Arial Narrow"/>
              </a:defRPr>
            </a:lvl8pPr>
            <a:lvl9pPr lvl="8" marR="0" algn="l">
              <a:lnSpc>
                <a:spcPct val="100000"/>
              </a:lnSpc>
              <a:spcBef>
                <a:spcPts val="0"/>
              </a:spcBef>
              <a:spcAft>
                <a:spcPts val="0"/>
              </a:spcAft>
              <a:buClr>
                <a:schemeClr val="accent1"/>
              </a:buClr>
              <a:buSzPts val="3600"/>
              <a:buFont typeface="Arial Narrow"/>
              <a:buNone/>
              <a:defRPr b="1" i="0" sz="3600" u="none" cap="none" strike="noStrike">
                <a:solidFill>
                  <a:schemeClr val="accent1"/>
                </a:solidFill>
                <a:latin typeface="Arial Narrow"/>
                <a:ea typeface="Arial Narrow"/>
                <a:cs typeface="Arial Narrow"/>
                <a:sym typeface="Arial Narrow"/>
              </a:defRPr>
            </a:lvl9pPr>
          </a:lstStyle>
          <a:p/>
        </p:txBody>
      </p:sp>
      <p:sp>
        <p:nvSpPr>
          <p:cNvPr id="53" name="Google Shape;53;p6"/>
          <p:cNvSpPr txBox="1"/>
          <p:nvPr>
            <p:ph idx="12" type="sldNum"/>
          </p:nvPr>
        </p:nvSpPr>
        <p:spPr>
          <a:xfrm>
            <a:off x="11387865" y="6536690"/>
            <a:ext cx="194400" cy="139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FFFFFF"/>
              </a:buClr>
              <a:buSzPts val="1000"/>
              <a:buFont typeface="Calibri"/>
              <a:buNone/>
              <a:defRPr b="0" i="0" sz="10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00"/>
              <a:buFont typeface="Calibri"/>
              <a:buNone/>
              <a:defRPr b="0" i="0" sz="10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00"/>
              <a:buFont typeface="Calibri"/>
              <a:buNone/>
              <a:defRPr b="0" i="0" sz="10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00"/>
              <a:buFont typeface="Calibri"/>
              <a:buNone/>
              <a:defRPr b="0" i="0" sz="10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00"/>
              <a:buFont typeface="Calibri"/>
              <a:buNone/>
              <a:defRPr b="0" i="0" sz="10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00"/>
              <a:buFont typeface="Calibri"/>
              <a:buNone/>
              <a:defRPr b="0" i="0" sz="10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00"/>
              <a:buFont typeface="Calibri"/>
              <a:buNone/>
              <a:defRPr b="0" i="0" sz="10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00"/>
              <a:buFont typeface="Calibri"/>
              <a:buNone/>
              <a:defRPr b="0" i="0" sz="10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00"/>
              <a:buFont typeface="Calibri"/>
              <a:buNone/>
              <a:defRPr b="0" i="0" sz="10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7"/>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p8"/>
          <p:cNvSpPr txBox="1"/>
          <p:nvPr>
            <p:ph type="ctrTitle"/>
          </p:nvPr>
        </p:nvSpPr>
        <p:spPr>
          <a:xfrm>
            <a:off x="2417779" y="802298"/>
            <a:ext cx="8637073" cy="2541431"/>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rgbClr val="7F7F7F"/>
              </a:buClr>
              <a:buSzPts val="6600"/>
              <a:buFont typeface="Calibri"/>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8"/>
          <p:cNvSpPr txBox="1"/>
          <p:nvPr>
            <p:ph idx="1" type="subTitle"/>
          </p:nvPr>
        </p:nvSpPr>
        <p:spPr>
          <a:xfrm>
            <a:off x="2417780" y="3531204"/>
            <a:ext cx="8637072" cy="977621"/>
          </a:xfrm>
          <a:prstGeom prst="rect">
            <a:avLst/>
          </a:prstGeom>
          <a:noFill/>
          <a:ln>
            <a:noFill/>
          </a:ln>
        </p:spPr>
        <p:txBody>
          <a:bodyPr anchorCtr="0" anchor="t" bIns="91425" lIns="91425" spcFirstLastPara="1" rIns="91425" wrap="square" tIns="91425">
            <a:normAutofit/>
          </a:bodyPr>
          <a:lstStyle>
            <a:lvl1pPr lvl="0" algn="l">
              <a:lnSpc>
                <a:spcPct val="120000"/>
              </a:lnSpc>
              <a:spcBef>
                <a:spcPts val="1000"/>
              </a:spcBef>
              <a:spcAft>
                <a:spcPts val="0"/>
              </a:spcAft>
              <a:buSzPts val="1800"/>
              <a:buNone/>
              <a:defRPr b="0" sz="1800" cap="none">
                <a:solidFill>
                  <a:schemeClr val="dk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p:txBody>
      </p:sp>
      <p:sp>
        <p:nvSpPr>
          <p:cNvPr id="61" name="Google Shape;61;p8"/>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txBox="1"/>
          <p:nvPr>
            <p:ph idx="11" type="ftr"/>
          </p:nvPr>
        </p:nvSpPr>
        <p:spPr>
          <a:xfrm>
            <a:off x="2416500" y="329307"/>
            <a:ext cx="4973915"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
          <p:cNvSpPr txBox="1"/>
          <p:nvPr>
            <p:ph idx="12" type="sldNum"/>
          </p:nvPr>
        </p:nvSpPr>
        <p:spPr>
          <a:xfrm>
            <a:off x="1437664"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64" name="Google Shape;64;p8"/>
          <p:cNvCxnSpPr/>
          <p:nvPr/>
        </p:nvCxnSpPr>
        <p:spPr>
          <a:xfrm>
            <a:off x="2417780" y="3528542"/>
            <a:ext cx="863707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65" name="Shape 65"/>
        <p:cNvGrpSpPr/>
        <p:nvPr/>
      </p:nvGrpSpPr>
      <p:grpSpPr>
        <a:xfrm>
          <a:off x="0" y="0"/>
          <a:ext cx="0" cy="0"/>
          <a:chOff x="0" y="0"/>
          <a:chExt cx="0" cy="0"/>
        </a:xfrm>
      </p:grpSpPr>
      <p:pic>
        <p:nvPicPr>
          <p:cNvPr descr="_MG_8203.jpg" id="66" name="Google Shape;66;p9"/>
          <p:cNvPicPr preferRelativeResize="0"/>
          <p:nvPr/>
        </p:nvPicPr>
        <p:blipFill rotWithShape="1">
          <a:blip r:embed="rId2">
            <a:alphaModFix/>
          </a:blip>
          <a:srcRect b="0" l="0" r="0" t="0"/>
          <a:stretch/>
        </p:blipFill>
        <p:spPr>
          <a:xfrm>
            <a:off x="0" y="-11866"/>
            <a:ext cx="12192000" cy="2479021"/>
          </a:xfrm>
          <a:prstGeom prst="rect">
            <a:avLst/>
          </a:prstGeom>
          <a:noFill/>
          <a:ln>
            <a:noFill/>
          </a:ln>
        </p:spPr>
      </p:pic>
      <p:sp>
        <p:nvSpPr>
          <p:cNvPr id="67" name="Google Shape;67;p9"/>
          <p:cNvSpPr/>
          <p:nvPr/>
        </p:nvSpPr>
        <p:spPr>
          <a:xfrm>
            <a:off x="0" y="2502766"/>
            <a:ext cx="12247520" cy="4390845"/>
          </a:xfrm>
          <a:prstGeom prst="rect">
            <a:avLst/>
          </a:prstGeom>
          <a:gradFill>
            <a:gsLst>
              <a:gs pos="0">
                <a:srgbClr val="262626"/>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8" name="Google Shape;68;p9"/>
          <p:cNvSpPr/>
          <p:nvPr/>
        </p:nvSpPr>
        <p:spPr>
          <a:xfrm rot="-5400000">
            <a:off x="11420476" y="1777407"/>
            <a:ext cx="1173718" cy="276999"/>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200">
                <a:solidFill>
                  <a:srgbClr val="7F7F7F"/>
                </a:solidFill>
                <a:latin typeface="Arial"/>
                <a:ea typeface="Arial"/>
                <a:cs typeface="Arial"/>
                <a:sym typeface="Arial"/>
              </a:rPr>
              <a:t>Mark Holsman</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 name="Shape 69"/>
        <p:cNvGrpSpPr/>
        <p:nvPr/>
      </p:nvGrpSpPr>
      <p:grpSpPr>
        <a:xfrm>
          <a:off x="0" y="0"/>
          <a:ext cx="0" cy="0"/>
          <a:chOff x="0" y="0"/>
          <a:chExt cx="0" cy="0"/>
        </a:xfrm>
      </p:grpSpPr>
      <p:sp>
        <p:nvSpPr>
          <p:cNvPr id="70" name="Google Shape;70;p10"/>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7F7F7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0"/>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800"/>
              <a:buNone/>
              <a:defRPr/>
            </a:lvl1pPr>
            <a:lvl2pPr indent="-228600" lvl="1" marL="914400" algn="l">
              <a:lnSpc>
                <a:spcPct val="120000"/>
              </a:lnSpc>
              <a:spcBef>
                <a:spcPts val="500"/>
              </a:spcBef>
              <a:spcAft>
                <a:spcPts val="0"/>
              </a:spcAft>
              <a:buSzPts val="1800"/>
              <a:buNone/>
              <a:defRPr/>
            </a:lvl2pPr>
            <a:lvl3pPr indent="-228600" lvl="2" marL="1371600" algn="l">
              <a:lnSpc>
                <a:spcPct val="120000"/>
              </a:lnSpc>
              <a:spcBef>
                <a:spcPts val="500"/>
              </a:spcBef>
              <a:spcAft>
                <a:spcPts val="0"/>
              </a:spcAft>
              <a:buSzPts val="1800"/>
              <a:buNone/>
              <a:defRPr/>
            </a:lvl3pPr>
            <a:lvl4pPr indent="-228600" lvl="3" marL="1828800" algn="l">
              <a:lnSpc>
                <a:spcPct val="120000"/>
              </a:lnSpc>
              <a:spcBef>
                <a:spcPts val="500"/>
              </a:spcBef>
              <a:spcAft>
                <a:spcPts val="0"/>
              </a:spcAft>
              <a:buSzPts val="1800"/>
              <a:buNone/>
              <a:defRPr/>
            </a:lvl4pPr>
            <a:lvl5pPr indent="-228600" lvl="4" marL="2286000" algn="l">
              <a:lnSpc>
                <a:spcPct val="120000"/>
              </a:lnSpc>
              <a:spcBef>
                <a:spcPts val="500"/>
              </a:spcBef>
              <a:spcAft>
                <a:spcPts val="0"/>
              </a:spcAft>
              <a:buSzPts val="1800"/>
              <a:buNone/>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72" name="Google Shape;72;p10"/>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75" name="Google Shape;75;p10"/>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11" Type="http://schemas.openxmlformats.org/officeDocument/2006/relationships/slideLayout" Target="../slideLayouts/slideLayout9.xml"/><Relationship Id="rId10" Type="http://schemas.openxmlformats.org/officeDocument/2006/relationships/slideLayout" Target="../slideLayouts/slideLayout8.xml"/><Relationship Id="rId21" Type="http://schemas.openxmlformats.org/officeDocument/2006/relationships/theme" Target="../theme/theme1.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1.jp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rot="10800000">
            <a:off x="-6849" y="5838070"/>
            <a:ext cx="12316919" cy="1094862"/>
          </a:xfrm>
          <a:prstGeom prst="rect">
            <a:avLst/>
          </a:prstGeom>
          <a:noFill/>
          <a:ln>
            <a:noFill/>
          </a:ln>
        </p:spPr>
      </p:pic>
      <p:sp>
        <p:nvSpPr>
          <p:cNvPr id="11" name="Google Shape;11;p1"/>
          <p:cNvSpPr/>
          <p:nvPr/>
        </p:nvSpPr>
        <p:spPr>
          <a:xfrm>
            <a:off x="-39146" y="5843587"/>
            <a:ext cx="12349216" cy="1080576"/>
          </a:xfrm>
          <a:prstGeom prst="rect">
            <a:avLst/>
          </a:prstGeom>
          <a:gradFill>
            <a:gsLst>
              <a:gs pos="0">
                <a:srgbClr val="FCFCFC"/>
              </a:gs>
              <a:gs pos="100000">
                <a:srgbClr val="7DC7DB">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2" name="Google Shape;12;p1"/>
          <p:cNvSpPr/>
          <p:nvPr/>
        </p:nvSpPr>
        <p:spPr>
          <a:xfrm>
            <a:off x="5358" y="0"/>
            <a:ext cx="12257478" cy="612841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3" name="Google Shape;13;p1"/>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rgbClr val="7F7F7F"/>
              </a:buClr>
              <a:buSzPts val="3600"/>
              <a:buFont typeface="Calibri"/>
              <a:buNone/>
              <a:defRPr b="0" i="0" sz="3600" u="none" cap="none" strike="noStrike">
                <a:solidFill>
                  <a:srgbClr val="7F7F7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Google Shape;14;p1"/>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20000"/>
              </a:lnSpc>
              <a:spcBef>
                <a:spcPts val="1000"/>
              </a:spcBef>
              <a:spcAft>
                <a:spcPts val="0"/>
              </a:spcAft>
              <a:buClr>
                <a:schemeClr val="accent1"/>
              </a:buClr>
              <a:buSzPts val="2400"/>
              <a:buFont typeface="Arial"/>
              <a:buNone/>
              <a:defRPr b="0" i="0" sz="2400" u="none" cap="none" strike="noStrike">
                <a:solidFill>
                  <a:srgbClr val="7F7F7F"/>
                </a:solidFill>
                <a:latin typeface="Calibri"/>
                <a:ea typeface="Calibri"/>
                <a:cs typeface="Calibri"/>
                <a:sym typeface="Calibri"/>
              </a:defRPr>
            </a:lvl1pPr>
            <a:lvl2pPr indent="-228600" lvl="1" marL="914400" marR="0" rtl="0" algn="l">
              <a:lnSpc>
                <a:spcPct val="120000"/>
              </a:lnSpc>
              <a:spcBef>
                <a:spcPts val="500"/>
              </a:spcBef>
              <a:spcAft>
                <a:spcPts val="0"/>
              </a:spcAft>
              <a:buClr>
                <a:schemeClr val="accent1"/>
              </a:buClr>
              <a:buSzPts val="2000"/>
              <a:buFont typeface="Arial"/>
              <a:buNone/>
              <a:defRPr b="0" i="0" sz="2000" u="none" cap="none" strike="noStrike">
                <a:solidFill>
                  <a:srgbClr val="7F7F7F"/>
                </a:solidFill>
                <a:latin typeface="Calibri"/>
                <a:ea typeface="Calibri"/>
                <a:cs typeface="Calibri"/>
                <a:sym typeface="Calibri"/>
              </a:defRPr>
            </a:lvl2pPr>
            <a:lvl3pPr indent="-228600" lvl="2" marL="1371600" marR="0" rtl="0" algn="l">
              <a:lnSpc>
                <a:spcPct val="120000"/>
              </a:lnSpc>
              <a:spcBef>
                <a:spcPts val="500"/>
              </a:spcBef>
              <a:spcAft>
                <a:spcPts val="0"/>
              </a:spcAft>
              <a:buClr>
                <a:schemeClr val="accent1"/>
              </a:buClr>
              <a:buSzPts val="1800"/>
              <a:buFont typeface="Arial"/>
              <a:buNone/>
              <a:defRPr b="0" i="0" sz="1800" u="none" cap="none" strike="noStrike">
                <a:solidFill>
                  <a:srgbClr val="7F7F7F"/>
                </a:solidFill>
                <a:latin typeface="Calibri"/>
                <a:ea typeface="Calibri"/>
                <a:cs typeface="Calibri"/>
                <a:sym typeface="Calibri"/>
              </a:defRPr>
            </a:lvl3pPr>
            <a:lvl4pPr indent="-228600" lvl="3" marL="1828800" marR="0" rtl="0" algn="l">
              <a:lnSpc>
                <a:spcPct val="120000"/>
              </a:lnSpc>
              <a:spcBef>
                <a:spcPts val="500"/>
              </a:spcBef>
              <a:spcAft>
                <a:spcPts val="0"/>
              </a:spcAft>
              <a:buClr>
                <a:schemeClr val="accent1"/>
              </a:buClr>
              <a:buSzPts val="1600"/>
              <a:buFont typeface="Arial"/>
              <a:buNone/>
              <a:defRPr b="0" i="0" sz="1600" u="none" cap="none" strike="noStrike">
                <a:solidFill>
                  <a:srgbClr val="7F7F7F"/>
                </a:solidFill>
                <a:latin typeface="Calibri"/>
                <a:ea typeface="Calibri"/>
                <a:cs typeface="Calibri"/>
                <a:sym typeface="Calibri"/>
              </a:defRPr>
            </a:lvl4pPr>
            <a:lvl5pPr indent="-228600" lvl="4" marL="2286000" marR="0" rtl="0" algn="l">
              <a:lnSpc>
                <a:spcPct val="120000"/>
              </a:lnSpc>
              <a:spcBef>
                <a:spcPts val="500"/>
              </a:spcBef>
              <a:spcAft>
                <a:spcPts val="0"/>
              </a:spcAft>
              <a:buClr>
                <a:schemeClr val="accent1"/>
              </a:buClr>
              <a:buSzPts val="1400"/>
              <a:buFont typeface="Arial"/>
              <a:buNone/>
              <a:defRPr b="0" i="0" sz="1400" u="none" cap="none" strike="noStrike">
                <a:solidFill>
                  <a:srgbClr val="7F7F7F"/>
                </a:solidFill>
                <a:latin typeface="Calibri"/>
                <a:ea typeface="Calibri"/>
                <a:cs typeface="Calibri"/>
                <a:sym typeface="Calibri"/>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9pPr>
          </a:lstStyle>
          <a:p/>
        </p:txBody>
      </p:sp>
      <p:sp>
        <p:nvSpPr>
          <p:cNvPr id="15" name="Google Shape;15;p1"/>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100">
                <a:solidFill>
                  <a:srgbClr val="888888"/>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6" name="Google Shape;16;p1"/>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000">
                <a:solidFill>
                  <a:srgbClr val="888888"/>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7" name="Google Shape;17;p1"/>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2800" u="none">
                <a:solidFill>
                  <a:srgbClr val="7F7F7F"/>
                </a:solidFill>
                <a:latin typeface="Gill Sans"/>
                <a:ea typeface="Gill Sans"/>
                <a:cs typeface="Gill Sans"/>
                <a:sym typeface="Gill Sans"/>
              </a:defRPr>
            </a:lvl1pPr>
            <a:lvl2pPr indent="0" lvl="1" marL="0" marR="0" rtl="0" algn="r">
              <a:spcBef>
                <a:spcPts val="0"/>
              </a:spcBef>
              <a:buNone/>
              <a:defRPr b="0" sz="2800" u="none">
                <a:solidFill>
                  <a:srgbClr val="7F7F7F"/>
                </a:solidFill>
                <a:latin typeface="Gill Sans"/>
                <a:ea typeface="Gill Sans"/>
                <a:cs typeface="Gill Sans"/>
                <a:sym typeface="Gill Sans"/>
              </a:defRPr>
            </a:lvl2pPr>
            <a:lvl3pPr indent="0" lvl="2" marL="0" marR="0" rtl="0" algn="r">
              <a:spcBef>
                <a:spcPts val="0"/>
              </a:spcBef>
              <a:buNone/>
              <a:defRPr b="0" sz="2800" u="none">
                <a:solidFill>
                  <a:srgbClr val="7F7F7F"/>
                </a:solidFill>
                <a:latin typeface="Gill Sans"/>
                <a:ea typeface="Gill Sans"/>
                <a:cs typeface="Gill Sans"/>
                <a:sym typeface="Gill Sans"/>
              </a:defRPr>
            </a:lvl3pPr>
            <a:lvl4pPr indent="0" lvl="3" marL="0" marR="0" rtl="0" algn="r">
              <a:spcBef>
                <a:spcPts val="0"/>
              </a:spcBef>
              <a:buNone/>
              <a:defRPr b="0" sz="2800" u="none">
                <a:solidFill>
                  <a:srgbClr val="7F7F7F"/>
                </a:solidFill>
                <a:latin typeface="Gill Sans"/>
                <a:ea typeface="Gill Sans"/>
                <a:cs typeface="Gill Sans"/>
                <a:sym typeface="Gill Sans"/>
              </a:defRPr>
            </a:lvl4pPr>
            <a:lvl5pPr indent="0" lvl="4" marL="0" marR="0" rtl="0" algn="r">
              <a:spcBef>
                <a:spcPts val="0"/>
              </a:spcBef>
              <a:buNone/>
              <a:defRPr b="0" sz="2800" u="none">
                <a:solidFill>
                  <a:srgbClr val="7F7F7F"/>
                </a:solidFill>
                <a:latin typeface="Gill Sans"/>
                <a:ea typeface="Gill Sans"/>
                <a:cs typeface="Gill Sans"/>
                <a:sym typeface="Gill Sans"/>
              </a:defRPr>
            </a:lvl5pPr>
            <a:lvl6pPr indent="0" lvl="5" marL="0" marR="0" rtl="0" algn="r">
              <a:spcBef>
                <a:spcPts val="0"/>
              </a:spcBef>
              <a:buNone/>
              <a:defRPr b="0" sz="2800" u="none">
                <a:solidFill>
                  <a:srgbClr val="7F7F7F"/>
                </a:solidFill>
                <a:latin typeface="Gill Sans"/>
                <a:ea typeface="Gill Sans"/>
                <a:cs typeface="Gill Sans"/>
                <a:sym typeface="Gill Sans"/>
              </a:defRPr>
            </a:lvl6pPr>
            <a:lvl7pPr indent="0" lvl="6" marL="0" marR="0" rtl="0" algn="r">
              <a:spcBef>
                <a:spcPts val="0"/>
              </a:spcBef>
              <a:buNone/>
              <a:defRPr b="0" sz="2800" u="none">
                <a:solidFill>
                  <a:srgbClr val="7F7F7F"/>
                </a:solidFill>
                <a:latin typeface="Gill Sans"/>
                <a:ea typeface="Gill Sans"/>
                <a:cs typeface="Gill Sans"/>
                <a:sym typeface="Gill Sans"/>
              </a:defRPr>
            </a:lvl7pPr>
            <a:lvl8pPr indent="0" lvl="7" marL="0" marR="0" rtl="0" algn="r">
              <a:spcBef>
                <a:spcPts val="0"/>
              </a:spcBef>
              <a:buNone/>
              <a:defRPr b="0" sz="2800" u="none">
                <a:solidFill>
                  <a:srgbClr val="7F7F7F"/>
                </a:solidFill>
                <a:latin typeface="Gill Sans"/>
                <a:ea typeface="Gill Sans"/>
                <a:cs typeface="Gill Sans"/>
                <a:sym typeface="Gill Sans"/>
              </a:defRPr>
            </a:lvl8pPr>
            <a:lvl9pPr indent="0" lvl="8" marL="0" marR="0" rtl="0" algn="r">
              <a:spcBef>
                <a:spcPts val="0"/>
              </a:spcBef>
              <a:buNone/>
              <a:defRPr b="0" sz="2800" u="none">
                <a:solidFill>
                  <a:srgbClr val="7F7F7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cxnSp>
        <p:nvCxnSpPr>
          <p:cNvPr id="18" name="Google Shape;18;p1"/>
          <p:cNvCxnSpPr/>
          <p:nvPr/>
        </p:nvCxnSpPr>
        <p:spPr>
          <a:xfrm>
            <a:off x="0" y="6128413"/>
            <a:ext cx="12192000" cy="0"/>
          </a:xfrm>
          <a:prstGeom prst="straightConnector1">
            <a:avLst/>
          </a:prstGeom>
          <a:noFill/>
          <a:ln cap="flat" cmpd="sng" w="12700">
            <a:solidFill>
              <a:srgbClr val="C8CDCF"/>
            </a:solidFill>
            <a:prstDash val="solid"/>
            <a:round/>
            <a:headEnd len="sm" w="sm" type="none"/>
            <a:tailEnd len="sm" w="sm" type="none"/>
          </a:ln>
        </p:spPr>
      </p:cxnSp>
      <p:sp>
        <p:nvSpPr>
          <p:cNvPr id="19" name="Google Shape;19;p1"/>
          <p:cNvSpPr/>
          <p:nvPr/>
        </p:nvSpPr>
        <p:spPr>
          <a:xfrm>
            <a:off x="-22299" y="5600702"/>
            <a:ext cx="1128611" cy="96639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0" name="Google Shape;20;p1"/>
          <p:cNvSpPr/>
          <p:nvPr/>
        </p:nvSpPr>
        <p:spPr>
          <a:xfrm rot="5400000">
            <a:off x="-33021" y="5622712"/>
            <a:ext cx="1161341" cy="1117323"/>
          </a:xfrm>
          <a:prstGeom prst="halfFrame">
            <a:avLst>
              <a:gd fmla="val 1674" name="adj1"/>
              <a:gd fmla="val 1674" name="adj2"/>
            </a:avLst>
          </a:prstGeom>
          <a:solidFill>
            <a:srgbClr val="C8CDC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21" name="Google Shape;21;p1"/>
          <p:cNvSpPr/>
          <p:nvPr/>
        </p:nvSpPr>
        <p:spPr>
          <a:xfrm rot="-5400000">
            <a:off x="90964" y="5366984"/>
            <a:ext cx="1060349" cy="1339881"/>
          </a:xfrm>
          <a:prstGeom prst="halfFrame">
            <a:avLst>
              <a:gd fmla="val 1674" name="adj1"/>
              <a:gd fmla="val 1674" name="adj2"/>
            </a:avLst>
          </a:prstGeom>
          <a:solidFill>
            <a:srgbClr val="C8CDC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ill Sans"/>
              <a:ea typeface="Gill Sans"/>
              <a:cs typeface="Gill Sans"/>
              <a:sym typeface="Gill Sans"/>
            </a:endParaRPr>
          </a:p>
        </p:txBody>
      </p:sp>
      <p:pic>
        <p:nvPicPr>
          <p:cNvPr id="22" name="Google Shape;22;p1"/>
          <p:cNvPicPr preferRelativeResize="0"/>
          <p:nvPr/>
        </p:nvPicPr>
        <p:blipFill rotWithShape="1">
          <a:blip r:embed="rId2">
            <a:alphaModFix/>
          </a:blip>
          <a:srcRect b="0" l="0" r="0" t="0"/>
          <a:stretch/>
        </p:blipFill>
        <p:spPr>
          <a:xfrm>
            <a:off x="46074" y="5632451"/>
            <a:ext cx="963920" cy="8994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hyperlink" Target="http://www.fisheries.noaa.gov/alaska/ecosystems/alaska-climate-integrated-modeling-projec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41.png"/><Relationship Id="rId6" Type="http://schemas.openxmlformats.org/officeDocument/2006/relationships/image" Target="../media/image29.png"/><Relationship Id="rId7" Type="http://schemas.openxmlformats.org/officeDocument/2006/relationships/image" Target="../media/image19.png"/><Relationship Id="rId8"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4.jpg"/><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3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cpo.noaa.gov/Meet-the-Divisions/Climate-and-Societal-Interactions/The-Adaptation-Sciences-Program/COC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42.png"/><Relationship Id="rId6"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jpg"/><Relationship Id="rId4" Type="http://schemas.openxmlformats.org/officeDocument/2006/relationships/image" Target="../media/image27.jpg"/><Relationship Id="rId9" Type="http://schemas.openxmlformats.org/officeDocument/2006/relationships/image" Target="../media/image20.jpg"/><Relationship Id="rId5" Type="http://schemas.openxmlformats.org/officeDocument/2006/relationships/image" Target="../media/image25.jpg"/><Relationship Id="rId6" Type="http://schemas.openxmlformats.org/officeDocument/2006/relationships/hyperlink" Target="https://www.fisheries.noaa.gov/alaska/ecosystems/alaska-climate-integrated-modeling-project" TargetMode="External"/><Relationship Id="rId7" Type="http://schemas.openxmlformats.org/officeDocument/2006/relationships/image" Target="../media/image24.png"/><Relationship Id="rId8" Type="http://schemas.openxmlformats.org/officeDocument/2006/relationships/image" Target="../media/image3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0"/>
          <p:cNvPicPr preferRelativeResize="0"/>
          <p:nvPr/>
        </p:nvPicPr>
        <p:blipFill rotWithShape="1">
          <a:blip r:embed="rId3">
            <a:alphaModFix/>
          </a:blip>
          <a:srcRect b="0" l="0" r="0" t="0"/>
          <a:stretch/>
        </p:blipFill>
        <p:spPr>
          <a:xfrm>
            <a:off x="812243" y="1324313"/>
            <a:ext cx="2765979" cy="2503688"/>
          </a:xfrm>
          <a:prstGeom prst="rect">
            <a:avLst/>
          </a:prstGeom>
          <a:noFill/>
          <a:ln>
            <a:noFill/>
          </a:ln>
        </p:spPr>
      </p:pic>
      <p:sp>
        <p:nvSpPr>
          <p:cNvPr id="154" name="Google Shape;154;p20"/>
          <p:cNvSpPr txBox="1"/>
          <p:nvPr>
            <p:ph idx="1" type="body"/>
          </p:nvPr>
        </p:nvSpPr>
        <p:spPr>
          <a:xfrm>
            <a:off x="271463" y="200028"/>
            <a:ext cx="11031000" cy="6429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800"/>
              <a:buNone/>
            </a:pPr>
            <a:r>
              <a:rPr lang="en-US"/>
              <a:t>ACLIM2 Team</a:t>
            </a:r>
            <a:endParaRPr/>
          </a:p>
        </p:txBody>
      </p:sp>
      <p:sp>
        <p:nvSpPr>
          <p:cNvPr id="155" name="Google Shape;155;p20"/>
          <p:cNvSpPr txBox="1"/>
          <p:nvPr/>
        </p:nvSpPr>
        <p:spPr>
          <a:xfrm>
            <a:off x="3797550" y="842975"/>
            <a:ext cx="8069400" cy="53652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accent1"/>
              </a:buClr>
              <a:buSzPts val="1400"/>
              <a:buFont typeface="Arial"/>
              <a:buNone/>
            </a:pPr>
            <a:r>
              <a:rPr b="0" i="0" lang="en-US" sz="1400">
                <a:solidFill>
                  <a:srgbClr val="595959"/>
                </a:solidFill>
                <a:latin typeface="Calibri"/>
                <a:ea typeface="Calibri"/>
                <a:cs typeface="Calibri"/>
                <a:sym typeface="Calibri"/>
              </a:rPr>
              <a:t>Lead PIs:  Anne Hollowed, Kirstin Holsman, Alan Haynie, Jon Reum, Andre Punt, Kerim Aydin, Al Hermann</a:t>
            </a:r>
            <a:endParaRPr/>
          </a:p>
          <a:p>
            <a:pPr indent="0" lvl="0" marL="0" marR="0" rtl="0" algn="l">
              <a:lnSpc>
                <a:spcPct val="120000"/>
              </a:lnSpc>
              <a:spcBef>
                <a:spcPts val="1000"/>
              </a:spcBef>
              <a:spcAft>
                <a:spcPts val="0"/>
              </a:spcAft>
              <a:buClr>
                <a:schemeClr val="accent1"/>
              </a:buClr>
              <a:buSzPts val="1400"/>
              <a:buFont typeface="Arial"/>
              <a:buNone/>
            </a:pPr>
            <a:r>
              <a:t/>
            </a:r>
            <a:endParaRPr/>
          </a:p>
          <a:p>
            <a:pPr indent="0" lvl="1" marL="457200" marR="0" rtl="0" algn="l">
              <a:lnSpc>
                <a:spcPct val="120000"/>
              </a:lnSpc>
              <a:spcBef>
                <a:spcPts val="500"/>
              </a:spcBef>
              <a:spcAft>
                <a:spcPts val="0"/>
              </a:spcAft>
              <a:buClr>
                <a:schemeClr val="accent1"/>
              </a:buClr>
              <a:buSzPts val="1400"/>
              <a:buFont typeface="Arial"/>
              <a:buNone/>
            </a:pPr>
            <a:r>
              <a:rPr b="0" i="1" lang="en-US" sz="1400" u="none" cap="none" strike="noStrike">
                <a:solidFill>
                  <a:srgbClr val="595959"/>
                </a:solidFill>
                <a:latin typeface="Calibri"/>
                <a:ea typeface="Calibri"/>
                <a:cs typeface="Calibri"/>
                <a:sym typeface="Calibri"/>
              </a:rPr>
              <a:t>Wei Cheng </a:t>
            </a:r>
            <a:endParaRPr i="1"/>
          </a:p>
          <a:p>
            <a:pPr indent="0" lvl="1" marL="457200" marR="0" rtl="0" algn="l">
              <a:lnSpc>
                <a:spcPct val="120000"/>
              </a:lnSpc>
              <a:spcBef>
                <a:spcPts val="500"/>
              </a:spcBef>
              <a:spcAft>
                <a:spcPts val="0"/>
              </a:spcAft>
              <a:buClr>
                <a:schemeClr val="accent1"/>
              </a:buClr>
              <a:buSzPts val="1400"/>
              <a:buFont typeface="Arial"/>
              <a:buNone/>
            </a:pPr>
            <a:r>
              <a:rPr b="0" i="1" lang="en-US" sz="1400" u="none" cap="none" strike="noStrike">
                <a:solidFill>
                  <a:srgbClr val="595959"/>
                </a:solidFill>
                <a:latin typeface="Calibri"/>
                <a:ea typeface="Calibri"/>
                <a:cs typeface="Calibri"/>
                <a:sym typeface="Calibri"/>
              </a:rPr>
              <a:t>Jim Ianelli </a:t>
            </a:r>
            <a:endParaRPr i="1"/>
          </a:p>
          <a:p>
            <a:pPr indent="0" lvl="1" marL="457200" marR="0" rtl="0" algn="l">
              <a:lnSpc>
                <a:spcPct val="120000"/>
              </a:lnSpc>
              <a:spcBef>
                <a:spcPts val="500"/>
              </a:spcBef>
              <a:spcAft>
                <a:spcPts val="0"/>
              </a:spcAft>
              <a:buClr>
                <a:schemeClr val="accent1"/>
              </a:buClr>
              <a:buSzPts val="1400"/>
              <a:buFont typeface="Arial"/>
              <a:buNone/>
            </a:pPr>
            <a:r>
              <a:rPr b="0" i="1" lang="en-US" sz="1400" u="none" cap="none" strike="noStrike">
                <a:solidFill>
                  <a:srgbClr val="595959"/>
                </a:solidFill>
                <a:latin typeface="Calibri"/>
                <a:ea typeface="Calibri"/>
                <a:cs typeface="Calibri"/>
                <a:sym typeface="Calibri"/>
              </a:rPr>
              <a:t>Kelly Kearney </a:t>
            </a:r>
            <a:endParaRPr i="1"/>
          </a:p>
          <a:p>
            <a:pPr indent="0" lvl="1" marL="457200" marR="0" rtl="0" algn="l">
              <a:lnSpc>
                <a:spcPct val="120000"/>
              </a:lnSpc>
              <a:spcBef>
                <a:spcPts val="500"/>
              </a:spcBef>
              <a:spcAft>
                <a:spcPts val="0"/>
              </a:spcAft>
              <a:buClr>
                <a:schemeClr val="accent1"/>
              </a:buClr>
              <a:buSzPts val="1400"/>
              <a:buFont typeface="Arial"/>
              <a:buNone/>
            </a:pPr>
            <a:r>
              <a:rPr b="0" i="1" lang="en-US" sz="1400" u="none" cap="none" strike="noStrike">
                <a:solidFill>
                  <a:srgbClr val="595959"/>
                </a:solidFill>
                <a:latin typeface="Calibri"/>
                <a:ea typeface="Calibri"/>
                <a:cs typeface="Calibri"/>
                <a:sym typeface="Calibri"/>
              </a:rPr>
              <a:t>Elizabeth McHuron </a:t>
            </a:r>
            <a:endParaRPr i="1"/>
          </a:p>
          <a:p>
            <a:pPr indent="0" lvl="1" marL="457200" marR="0" rtl="0" algn="l">
              <a:lnSpc>
                <a:spcPct val="120000"/>
              </a:lnSpc>
              <a:spcBef>
                <a:spcPts val="500"/>
              </a:spcBef>
              <a:spcAft>
                <a:spcPts val="0"/>
              </a:spcAft>
              <a:buClr>
                <a:schemeClr val="accent1"/>
              </a:buClr>
              <a:buSzPts val="1400"/>
              <a:buFont typeface="Arial"/>
              <a:buNone/>
            </a:pPr>
            <a:r>
              <a:rPr b="0" i="1" lang="en-US" sz="1400" u="none" cap="none" strike="noStrike">
                <a:solidFill>
                  <a:srgbClr val="595959"/>
                </a:solidFill>
                <a:latin typeface="Calibri"/>
                <a:ea typeface="Calibri"/>
                <a:cs typeface="Calibri"/>
                <a:sym typeface="Calibri"/>
              </a:rPr>
              <a:t>Daren Pilcher </a:t>
            </a:r>
            <a:endParaRPr i="1"/>
          </a:p>
          <a:p>
            <a:pPr indent="0" lvl="1" marL="457200" marR="0" rtl="0" algn="l">
              <a:lnSpc>
                <a:spcPct val="120000"/>
              </a:lnSpc>
              <a:spcBef>
                <a:spcPts val="500"/>
              </a:spcBef>
              <a:spcAft>
                <a:spcPts val="0"/>
              </a:spcAft>
              <a:buClr>
                <a:schemeClr val="accent1"/>
              </a:buClr>
              <a:buSzPts val="1400"/>
              <a:buFont typeface="Arial"/>
              <a:buNone/>
            </a:pPr>
            <a:r>
              <a:rPr b="0" i="1" lang="en-US" sz="1400" u="none" cap="none" strike="noStrike">
                <a:solidFill>
                  <a:srgbClr val="595959"/>
                </a:solidFill>
                <a:latin typeface="Calibri"/>
                <a:ea typeface="Calibri"/>
                <a:cs typeface="Calibri"/>
                <a:sym typeface="Calibri"/>
              </a:rPr>
              <a:t>Jeremy Sterling </a:t>
            </a:r>
            <a:endParaRPr i="1"/>
          </a:p>
          <a:p>
            <a:pPr indent="0" lvl="1" marL="457200" marR="0" rtl="0" algn="l">
              <a:lnSpc>
                <a:spcPct val="120000"/>
              </a:lnSpc>
              <a:spcBef>
                <a:spcPts val="500"/>
              </a:spcBef>
              <a:spcAft>
                <a:spcPts val="0"/>
              </a:spcAft>
              <a:buClr>
                <a:schemeClr val="accent1"/>
              </a:buClr>
              <a:buSzPts val="1400"/>
              <a:buFont typeface="Arial"/>
              <a:buNone/>
            </a:pPr>
            <a:r>
              <a:rPr b="0" i="1" lang="en-US" sz="1400" u="none" cap="none" strike="noStrike">
                <a:solidFill>
                  <a:srgbClr val="595959"/>
                </a:solidFill>
                <a:latin typeface="Calibri"/>
                <a:ea typeface="Calibri"/>
                <a:cs typeface="Calibri"/>
                <a:sym typeface="Calibri"/>
              </a:rPr>
              <a:t>Ingrid Spies </a:t>
            </a:r>
            <a:endParaRPr i="1"/>
          </a:p>
          <a:p>
            <a:pPr indent="0" lvl="1" marL="457200" marR="0" rtl="0" algn="l">
              <a:lnSpc>
                <a:spcPct val="120000"/>
              </a:lnSpc>
              <a:spcBef>
                <a:spcPts val="500"/>
              </a:spcBef>
              <a:spcAft>
                <a:spcPts val="0"/>
              </a:spcAft>
              <a:buClr>
                <a:schemeClr val="accent1"/>
              </a:buClr>
              <a:buSzPts val="1400"/>
              <a:buFont typeface="Arial"/>
              <a:buNone/>
            </a:pPr>
            <a:r>
              <a:rPr b="0" i="1" lang="en-US" sz="1400" u="none" cap="none" strike="noStrike">
                <a:solidFill>
                  <a:srgbClr val="595959"/>
                </a:solidFill>
                <a:latin typeface="Calibri"/>
                <a:ea typeface="Calibri"/>
                <a:cs typeface="Calibri"/>
                <a:sym typeface="Calibri"/>
              </a:rPr>
              <a:t>Paul Spencer </a:t>
            </a:r>
            <a:endParaRPr i="1"/>
          </a:p>
          <a:p>
            <a:pPr indent="0" lvl="1" marL="457200" marR="0" rtl="0" algn="l">
              <a:lnSpc>
                <a:spcPct val="120000"/>
              </a:lnSpc>
              <a:spcBef>
                <a:spcPts val="500"/>
              </a:spcBef>
              <a:spcAft>
                <a:spcPts val="0"/>
              </a:spcAft>
              <a:buClr>
                <a:schemeClr val="accent1"/>
              </a:buClr>
              <a:buSzPts val="1400"/>
              <a:buFont typeface="Arial"/>
              <a:buNone/>
            </a:pPr>
            <a:r>
              <a:rPr b="0" i="1" lang="en-US" sz="1400" u="none" cap="none" strike="noStrike">
                <a:solidFill>
                  <a:srgbClr val="595959"/>
                </a:solidFill>
                <a:latin typeface="Calibri"/>
                <a:ea typeface="Calibri"/>
                <a:cs typeface="Calibri"/>
                <a:sym typeface="Calibri"/>
              </a:rPr>
              <a:t>William Stockhausen </a:t>
            </a:r>
            <a:endParaRPr i="1"/>
          </a:p>
          <a:p>
            <a:pPr indent="0" lvl="1" marL="457200" marR="0" rtl="0" algn="l">
              <a:lnSpc>
                <a:spcPct val="120000"/>
              </a:lnSpc>
              <a:spcBef>
                <a:spcPts val="500"/>
              </a:spcBef>
              <a:spcAft>
                <a:spcPts val="0"/>
              </a:spcAft>
              <a:buClr>
                <a:schemeClr val="accent1"/>
              </a:buClr>
              <a:buSzPts val="1400"/>
              <a:buFont typeface="Arial"/>
              <a:buNone/>
            </a:pPr>
            <a:r>
              <a:rPr b="0" i="1" lang="en-US" sz="1400" u="none" cap="none" strike="noStrike">
                <a:solidFill>
                  <a:srgbClr val="595959"/>
                </a:solidFill>
                <a:latin typeface="Calibri"/>
                <a:ea typeface="Calibri"/>
                <a:cs typeface="Calibri"/>
                <a:sym typeface="Calibri"/>
              </a:rPr>
              <a:t>Cody Szuwalski </a:t>
            </a:r>
            <a:endParaRPr i="1"/>
          </a:p>
          <a:p>
            <a:pPr indent="0" lvl="1" marL="457200" marR="0" rtl="0" algn="l">
              <a:lnSpc>
                <a:spcPct val="120000"/>
              </a:lnSpc>
              <a:spcBef>
                <a:spcPts val="500"/>
              </a:spcBef>
              <a:spcAft>
                <a:spcPts val="0"/>
              </a:spcAft>
              <a:buClr>
                <a:schemeClr val="accent1"/>
              </a:buClr>
              <a:buSzPts val="1400"/>
              <a:buFont typeface="Arial"/>
              <a:buNone/>
            </a:pPr>
            <a:r>
              <a:rPr b="0" i="1" lang="en-US" sz="1400" u="none" cap="none" strike="noStrike">
                <a:solidFill>
                  <a:srgbClr val="595959"/>
                </a:solidFill>
                <a:latin typeface="Calibri"/>
                <a:ea typeface="Calibri"/>
                <a:cs typeface="Calibri"/>
                <a:sym typeface="Calibri"/>
              </a:rPr>
              <a:t>Sarah Wise </a:t>
            </a:r>
            <a:endParaRPr i="1"/>
          </a:p>
          <a:p>
            <a:pPr indent="0" lvl="1" marL="457200" marR="0" rtl="0" algn="l">
              <a:lnSpc>
                <a:spcPct val="120000"/>
              </a:lnSpc>
              <a:spcBef>
                <a:spcPts val="500"/>
              </a:spcBef>
              <a:spcAft>
                <a:spcPts val="0"/>
              </a:spcAft>
              <a:buClr>
                <a:schemeClr val="accent1"/>
              </a:buClr>
              <a:buSzPts val="1400"/>
              <a:buFont typeface="Arial"/>
              <a:buNone/>
            </a:pPr>
            <a:r>
              <a:rPr b="0" i="1" lang="en-US" sz="1400" u="none" cap="none" strike="noStrike">
                <a:solidFill>
                  <a:srgbClr val="595959"/>
                </a:solidFill>
                <a:latin typeface="Calibri"/>
                <a:ea typeface="Calibri"/>
                <a:cs typeface="Calibri"/>
                <a:sym typeface="Calibri"/>
              </a:rPr>
              <a:t>Ellen Yasumiishi</a:t>
            </a:r>
            <a:r>
              <a:rPr b="0" i="0" lang="en-US" sz="1400" u="none" cap="none" strike="noStrike">
                <a:solidFill>
                  <a:srgbClr val="595959"/>
                </a:solidFill>
                <a:latin typeface="Calibri"/>
                <a:ea typeface="Calibri"/>
                <a:cs typeface="Calibri"/>
                <a:sym typeface="Calibri"/>
              </a:rPr>
              <a:t> </a:t>
            </a:r>
            <a:endParaRPr/>
          </a:p>
        </p:txBody>
      </p:sp>
      <p:sp>
        <p:nvSpPr>
          <p:cNvPr id="156" name="Google Shape;156;p20"/>
          <p:cNvSpPr txBox="1"/>
          <p:nvPr/>
        </p:nvSpPr>
        <p:spPr>
          <a:xfrm>
            <a:off x="5654225" y="1519800"/>
            <a:ext cx="2510700" cy="460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120"/>
              <a:buFont typeface="Noto Sans Symbols"/>
              <a:buNone/>
            </a:pPr>
            <a:r>
              <a:t/>
            </a:r>
            <a:endParaRPr sz="1400" cap="none">
              <a:solidFill>
                <a:srgbClr val="595959"/>
              </a:solidFill>
              <a:latin typeface="Calibri"/>
              <a:ea typeface="Calibri"/>
              <a:cs typeface="Calibri"/>
              <a:sym typeface="Calibri"/>
            </a:endParaRPr>
          </a:p>
          <a:p>
            <a:pPr indent="0" lvl="1" marL="457200" marR="0" rtl="0" algn="l">
              <a:spcBef>
                <a:spcPts val="880"/>
              </a:spcBef>
              <a:spcAft>
                <a:spcPts val="0"/>
              </a:spcAft>
              <a:buClr>
                <a:schemeClr val="dk1"/>
              </a:buClr>
              <a:buSzPts val="1120"/>
              <a:buFont typeface="Noto Sans Symbols"/>
              <a:buNone/>
            </a:pPr>
            <a:r>
              <a:t/>
            </a:r>
            <a:endParaRPr i="1">
              <a:solidFill>
                <a:srgbClr val="595959"/>
              </a:solidFill>
              <a:latin typeface="Calibri"/>
              <a:ea typeface="Calibri"/>
              <a:cs typeface="Calibri"/>
              <a:sym typeface="Calibri"/>
            </a:endParaRPr>
          </a:p>
          <a:p>
            <a:pPr indent="0" lvl="1" marL="457200" marR="0" rtl="0" algn="l">
              <a:spcBef>
                <a:spcPts val="880"/>
              </a:spcBef>
              <a:spcAft>
                <a:spcPts val="0"/>
              </a:spcAft>
              <a:buClr>
                <a:schemeClr val="dk1"/>
              </a:buClr>
              <a:buSzPts val="1120"/>
              <a:buFont typeface="Noto Sans Symbols"/>
              <a:buNone/>
            </a:pPr>
            <a:r>
              <a:t/>
            </a:r>
            <a:endParaRPr i="1">
              <a:solidFill>
                <a:srgbClr val="595959"/>
              </a:solidFill>
              <a:latin typeface="Calibri"/>
              <a:ea typeface="Calibri"/>
              <a:cs typeface="Calibri"/>
              <a:sym typeface="Calibri"/>
            </a:endParaRPr>
          </a:p>
          <a:p>
            <a:pPr indent="0" lvl="1" marL="457200" marR="0" rtl="0" algn="l">
              <a:spcBef>
                <a:spcPts val="880"/>
              </a:spcBef>
              <a:spcAft>
                <a:spcPts val="0"/>
              </a:spcAft>
              <a:buClr>
                <a:schemeClr val="dk1"/>
              </a:buClr>
              <a:buSzPts val="1120"/>
              <a:buFont typeface="Noto Sans Symbols"/>
              <a:buNone/>
            </a:pPr>
            <a:r>
              <a:rPr b="0" i="1" lang="en-US" sz="1400" u="none" cap="none" strike="noStrike">
                <a:solidFill>
                  <a:srgbClr val="595959"/>
                </a:solidFill>
                <a:latin typeface="Calibri"/>
                <a:ea typeface="Calibri"/>
                <a:cs typeface="Calibri"/>
                <a:sym typeface="Calibri"/>
              </a:rPr>
              <a:t>Andy Whitehouse </a:t>
            </a:r>
            <a:endParaRPr/>
          </a:p>
          <a:p>
            <a:pPr indent="0" lvl="1" marL="457200" marR="0" rtl="0" algn="l">
              <a:spcBef>
                <a:spcPts val="880"/>
              </a:spcBef>
              <a:spcAft>
                <a:spcPts val="0"/>
              </a:spcAft>
              <a:buClr>
                <a:schemeClr val="dk1"/>
              </a:buClr>
              <a:buSzPts val="1120"/>
              <a:buFont typeface="Noto Sans Symbols"/>
              <a:buNone/>
            </a:pPr>
            <a:r>
              <a:rPr b="0" i="1" lang="en-US" sz="1400" u="none" cap="none" strike="noStrike">
                <a:solidFill>
                  <a:srgbClr val="595959"/>
                </a:solidFill>
                <a:latin typeface="Calibri"/>
                <a:ea typeface="Calibri"/>
                <a:cs typeface="Calibri"/>
                <a:sym typeface="Calibri"/>
              </a:rPr>
              <a:t>James Thorson</a:t>
            </a:r>
            <a:endParaRPr/>
          </a:p>
          <a:p>
            <a:pPr indent="0" lvl="1" marL="457200" marR="0" rtl="0" algn="l">
              <a:spcBef>
                <a:spcPts val="880"/>
              </a:spcBef>
              <a:spcAft>
                <a:spcPts val="0"/>
              </a:spcAft>
              <a:buClr>
                <a:schemeClr val="dk1"/>
              </a:buClr>
              <a:buSzPts val="1120"/>
              <a:buFont typeface="Noto Sans Symbols"/>
              <a:buNone/>
            </a:pPr>
            <a:r>
              <a:rPr b="0" i="1" lang="en-US" sz="1400" u="none" cap="none" strike="noStrike">
                <a:solidFill>
                  <a:srgbClr val="595959"/>
                </a:solidFill>
                <a:latin typeface="Calibri"/>
                <a:ea typeface="Calibri"/>
                <a:cs typeface="Calibri"/>
                <a:sym typeface="Calibri"/>
              </a:rPr>
              <a:t>Peggy Sullivan</a:t>
            </a:r>
            <a:endParaRPr/>
          </a:p>
          <a:p>
            <a:pPr indent="0" lvl="1" marL="457200" marR="0" rtl="0" algn="l">
              <a:spcBef>
                <a:spcPts val="880"/>
              </a:spcBef>
              <a:spcAft>
                <a:spcPts val="0"/>
              </a:spcAft>
              <a:buClr>
                <a:schemeClr val="dk1"/>
              </a:buClr>
              <a:buSzPts val="1120"/>
              <a:buFont typeface="Noto Sans Symbols"/>
              <a:buNone/>
            </a:pPr>
            <a:r>
              <a:rPr b="0" i="1" lang="en-US" sz="1400" u="none" cap="none" strike="noStrike">
                <a:solidFill>
                  <a:srgbClr val="595959"/>
                </a:solidFill>
                <a:latin typeface="Calibri"/>
                <a:ea typeface="Calibri"/>
                <a:cs typeface="Calibri"/>
                <a:sym typeface="Calibri"/>
              </a:rPr>
              <a:t>Amanda Faig</a:t>
            </a:r>
            <a:endParaRPr b="0" i="1" sz="1400" u="none" cap="none" strike="noStrike">
              <a:solidFill>
                <a:srgbClr val="595959"/>
              </a:solidFill>
              <a:latin typeface="Calibri"/>
              <a:ea typeface="Calibri"/>
              <a:cs typeface="Calibri"/>
              <a:sym typeface="Calibri"/>
            </a:endParaRPr>
          </a:p>
          <a:p>
            <a:pPr indent="0" lvl="1" marL="457200" marR="0" rtl="0" algn="l">
              <a:spcBef>
                <a:spcPts val="880"/>
              </a:spcBef>
              <a:spcAft>
                <a:spcPts val="0"/>
              </a:spcAft>
              <a:buClr>
                <a:schemeClr val="dk1"/>
              </a:buClr>
              <a:buSzPts val="1120"/>
              <a:buFont typeface="Noto Sans Symbols"/>
              <a:buNone/>
            </a:pPr>
            <a:r>
              <a:rPr b="0" i="1" lang="en-US" sz="1400" u="none" cap="none" strike="noStrike">
                <a:solidFill>
                  <a:srgbClr val="595959"/>
                </a:solidFill>
                <a:latin typeface="Calibri"/>
                <a:ea typeface="Calibri"/>
                <a:cs typeface="Calibri"/>
                <a:sym typeface="Calibri"/>
              </a:rPr>
              <a:t>Steve Kasperski </a:t>
            </a:r>
            <a:endParaRPr/>
          </a:p>
          <a:p>
            <a:pPr indent="0" lvl="1" marL="457200" marR="0" rtl="0" algn="l">
              <a:spcBef>
                <a:spcPts val="880"/>
              </a:spcBef>
              <a:spcAft>
                <a:spcPts val="0"/>
              </a:spcAft>
              <a:buClr>
                <a:schemeClr val="dk1"/>
              </a:buClr>
              <a:buSzPts val="1120"/>
              <a:buFont typeface="Noto Sans Symbols"/>
              <a:buNone/>
            </a:pPr>
            <a:r>
              <a:rPr b="0" i="1" lang="en-US" sz="1400" u="none" cap="none" strike="noStrike">
                <a:solidFill>
                  <a:srgbClr val="595959"/>
                </a:solidFill>
                <a:latin typeface="Calibri"/>
                <a:ea typeface="Calibri"/>
                <a:cs typeface="Calibri"/>
                <a:sym typeface="Calibri"/>
              </a:rPr>
              <a:t>Martin Dorn</a:t>
            </a:r>
            <a:endParaRPr/>
          </a:p>
          <a:p>
            <a:pPr indent="0" lvl="1" marL="457200" marR="0" rtl="0" algn="l">
              <a:spcBef>
                <a:spcPts val="880"/>
              </a:spcBef>
              <a:spcAft>
                <a:spcPts val="0"/>
              </a:spcAft>
              <a:buClr>
                <a:schemeClr val="dk1"/>
              </a:buClr>
              <a:buSzPts val="1120"/>
              <a:buFont typeface="Noto Sans Symbols"/>
              <a:buNone/>
            </a:pPr>
            <a:r>
              <a:rPr b="0" i="1" lang="en-US" sz="1400" u="none" cap="none" strike="noStrike">
                <a:solidFill>
                  <a:srgbClr val="595959"/>
                </a:solidFill>
                <a:latin typeface="Calibri"/>
                <a:ea typeface="Calibri"/>
                <a:cs typeface="Calibri"/>
                <a:sym typeface="Calibri"/>
              </a:rPr>
              <a:t>Diana Evans</a:t>
            </a:r>
            <a:endParaRPr/>
          </a:p>
          <a:p>
            <a:pPr indent="0" lvl="1" marL="457200" marR="0" rtl="0" algn="l">
              <a:spcBef>
                <a:spcPts val="880"/>
              </a:spcBef>
              <a:spcAft>
                <a:spcPts val="0"/>
              </a:spcAft>
              <a:buClr>
                <a:schemeClr val="dk1"/>
              </a:buClr>
              <a:buSzPts val="1120"/>
              <a:buFont typeface="Noto Sans Symbols"/>
              <a:buNone/>
            </a:pPr>
            <a:r>
              <a:rPr b="0" i="1" lang="en-US" sz="1400" u="none" cap="none" strike="noStrike">
                <a:solidFill>
                  <a:srgbClr val="595959"/>
                </a:solidFill>
                <a:latin typeface="Calibri"/>
                <a:ea typeface="Calibri"/>
                <a:cs typeface="Calibri"/>
                <a:sym typeface="Calibri"/>
              </a:rPr>
              <a:t>Ed Farely</a:t>
            </a:r>
            <a:endParaRPr b="0" i="1" sz="1400" u="none" cap="none" strike="noStrike">
              <a:solidFill>
                <a:srgbClr val="595959"/>
              </a:solidFill>
              <a:latin typeface="Calibri"/>
              <a:ea typeface="Calibri"/>
              <a:cs typeface="Calibri"/>
              <a:sym typeface="Calibri"/>
            </a:endParaRPr>
          </a:p>
          <a:p>
            <a:pPr indent="0" lvl="1" marL="457200" marR="0" rtl="0" algn="l">
              <a:spcBef>
                <a:spcPts val="880"/>
              </a:spcBef>
              <a:spcAft>
                <a:spcPts val="0"/>
              </a:spcAft>
              <a:buClr>
                <a:schemeClr val="dk1"/>
              </a:buClr>
              <a:buSzPts val="1120"/>
              <a:buFont typeface="Noto Sans Symbols"/>
              <a:buNone/>
            </a:pPr>
            <a:r>
              <a:rPr b="0" i="1" lang="en-US" sz="1400" u="none" cap="none" strike="noStrike">
                <a:solidFill>
                  <a:srgbClr val="595959"/>
                </a:solidFill>
                <a:latin typeface="Calibri"/>
                <a:ea typeface="Calibri"/>
                <a:cs typeface="Calibri"/>
                <a:sym typeface="Calibri"/>
              </a:rPr>
              <a:t>Enrique Curchitser</a:t>
            </a:r>
            <a:endParaRPr b="0" i="1" sz="1400" u="none" cap="none" strike="noStrike">
              <a:solidFill>
                <a:srgbClr val="595959"/>
              </a:solidFill>
              <a:latin typeface="Calibri"/>
              <a:ea typeface="Calibri"/>
              <a:cs typeface="Calibri"/>
              <a:sym typeface="Calibri"/>
            </a:endParaRPr>
          </a:p>
          <a:p>
            <a:pPr indent="0" lvl="1" marL="457200" marR="0" rtl="0" algn="l">
              <a:spcBef>
                <a:spcPts val="880"/>
              </a:spcBef>
              <a:spcAft>
                <a:spcPts val="0"/>
              </a:spcAft>
              <a:buClr>
                <a:schemeClr val="dk1"/>
              </a:buClr>
              <a:buSzPts val="1120"/>
              <a:buFont typeface="Noto Sans Symbols"/>
              <a:buNone/>
            </a:pPr>
            <a:r>
              <a:rPr b="0" i="1" lang="en-US" sz="1400" u="none" cap="none" strike="noStrike">
                <a:solidFill>
                  <a:srgbClr val="595959"/>
                </a:solidFill>
                <a:latin typeface="Calibri"/>
                <a:ea typeface="Calibri"/>
                <a:cs typeface="Calibri"/>
                <a:sym typeface="Calibri"/>
              </a:rPr>
              <a:t>Elliott Hazen</a:t>
            </a:r>
            <a:endParaRPr/>
          </a:p>
          <a:p>
            <a:pPr indent="0" lvl="1" marL="457200" marR="0" rtl="0" algn="l">
              <a:spcBef>
                <a:spcPts val="880"/>
              </a:spcBef>
              <a:spcAft>
                <a:spcPts val="0"/>
              </a:spcAft>
              <a:buClr>
                <a:schemeClr val="dk1"/>
              </a:buClr>
              <a:buSzPts val="1120"/>
              <a:buFont typeface="Noto Sans Symbols"/>
              <a:buNone/>
            </a:pPr>
            <a:r>
              <a:rPr b="0" i="1" lang="en-US" sz="1400" u="none" cap="none" strike="noStrike">
                <a:solidFill>
                  <a:srgbClr val="595959"/>
                </a:solidFill>
                <a:latin typeface="Calibri"/>
                <a:ea typeface="Calibri"/>
                <a:cs typeface="Calibri"/>
                <a:sym typeface="Calibri"/>
              </a:rPr>
              <a:t>David Kimmel</a:t>
            </a:r>
            <a:endParaRPr/>
          </a:p>
          <a:p>
            <a:pPr indent="0" lvl="1" marL="457200" marR="0" rtl="0" algn="l">
              <a:spcBef>
                <a:spcPts val="880"/>
              </a:spcBef>
              <a:spcAft>
                <a:spcPts val="0"/>
              </a:spcAft>
              <a:buClr>
                <a:schemeClr val="dk1"/>
              </a:buClr>
              <a:buSzPts val="1120"/>
              <a:buFont typeface="Noto Sans Symbols"/>
              <a:buNone/>
            </a:pPr>
            <a:r>
              <a:rPr b="0" i="1" lang="en-US" sz="1400" u="none" cap="none" strike="noStrike">
                <a:solidFill>
                  <a:srgbClr val="595959"/>
                </a:solidFill>
                <a:latin typeface="Calibri"/>
                <a:ea typeface="Calibri"/>
                <a:cs typeface="Calibri"/>
                <a:sym typeface="Calibri"/>
              </a:rPr>
              <a:t>Mike Jacox</a:t>
            </a:r>
            <a:endParaRPr b="0" i="1" sz="1400" u="none" cap="none" strike="noStrike">
              <a:solidFill>
                <a:srgbClr val="595959"/>
              </a:solidFill>
              <a:latin typeface="Calibri"/>
              <a:ea typeface="Calibri"/>
              <a:cs typeface="Calibri"/>
              <a:sym typeface="Calibri"/>
            </a:endParaRPr>
          </a:p>
          <a:p>
            <a:pPr indent="0" lvl="1" marL="457200" marR="0" rtl="0" algn="l">
              <a:spcBef>
                <a:spcPts val="880"/>
              </a:spcBef>
              <a:spcAft>
                <a:spcPts val="0"/>
              </a:spcAft>
              <a:buClr>
                <a:schemeClr val="dk1"/>
              </a:buClr>
              <a:buSzPts val="1120"/>
              <a:buFont typeface="Noto Sans Symbols"/>
              <a:buNone/>
            </a:pPr>
            <a:r>
              <a:t/>
            </a:r>
            <a:endParaRPr b="0" i="1" sz="1400" u="none" cap="none" strike="noStrike">
              <a:solidFill>
                <a:srgbClr val="595959"/>
              </a:solidFill>
              <a:latin typeface="Calibri"/>
              <a:ea typeface="Calibri"/>
              <a:cs typeface="Calibri"/>
              <a:sym typeface="Calibri"/>
            </a:endParaRPr>
          </a:p>
          <a:p>
            <a:pPr indent="0" lvl="1" marL="457200" marR="0" rtl="0" algn="l">
              <a:spcBef>
                <a:spcPts val="880"/>
              </a:spcBef>
              <a:spcAft>
                <a:spcPts val="0"/>
              </a:spcAft>
              <a:buClr>
                <a:schemeClr val="dk1"/>
              </a:buClr>
              <a:buSzPts val="1120"/>
              <a:buFont typeface="Noto Sans Symbols"/>
              <a:buNone/>
            </a:pPr>
            <a:r>
              <a:t/>
            </a:r>
            <a:endParaRPr b="0" i="1" sz="1400" u="none" cap="none" strike="noStrike">
              <a:solidFill>
                <a:srgbClr val="595959"/>
              </a:solidFill>
              <a:latin typeface="Calibri"/>
              <a:ea typeface="Calibri"/>
              <a:cs typeface="Calibri"/>
              <a:sym typeface="Calibri"/>
            </a:endParaRPr>
          </a:p>
          <a:p>
            <a:pPr indent="0" lvl="1" marL="457200" marR="0" rtl="0" algn="l">
              <a:spcBef>
                <a:spcPts val="880"/>
              </a:spcBef>
              <a:spcAft>
                <a:spcPts val="0"/>
              </a:spcAft>
              <a:buClr>
                <a:schemeClr val="dk1"/>
              </a:buClr>
              <a:buSzPts val="1120"/>
              <a:buFont typeface="Noto Sans Symbols"/>
              <a:buNone/>
            </a:pPr>
            <a:r>
              <a:t/>
            </a:r>
            <a:endParaRPr b="0" i="1" sz="1400" u="none" cap="none" strike="noStrike">
              <a:solidFill>
                <a:srgbClr val="595959"/>
              </a:solidFill>
              <a:latin typeface="Calibri"/>
              <a:ea typeface="Calibri"/>
              <a:cs typeface="Calibri"/>
              <a:sym typeface="Calibri"/>
            </a:endParaRPr>
          </a:p>
          <a:p>
            <a:pPr indent="0" lvl="1" marL="457200" marR="0" rtl="0" algn="l">
              <a:spcBef>
                <a:spcPts val="880"/>
              </a:spcBef>
              <a:spcAft>
                <a:spcPts val="0"/>
              </a:spcAft>
              <a:buClr>
                <a:schemeClr val="dk1"/>
              </a:buClr>
              <a:buSzPts val="1120"/>
              <a:buFont typeface="Noto Sans Symbols"/>
              <a:buNone/>
            </a:pPr>
            <a:r>
              <a:t/>
            </a:r>
            <a:endParaRPr b="0" i="1" sz="1400" u="none" cap="none" strike="noStrike">
              <a:solidFill>
                <a:srgbClr val="595959"/>
              </a:solidFill>
              <a:latin typeface="Calibri"/>
              <a:ea typeface="Calibri"/>
              <a:cs typeface="Calibri"/>
              <a:sym typeface="Calibri"/>
            </a:endParaRPr>
          </a:p>
          <a:p>
            <a:pPr indent="0" lvl="1" marL="457200" marR="0" rtl="0" algn="l">
              <a:spcBef>
                <a:spcPts val="880"/>
              </a:spcBef>
              <a:spcAft>
                <a:spcPts val="0"/>
              </a:spcAft>
              <a:buClr>
                <a:schemeClr val="dk1"/>
              </a:buClr>
              <a:buSzPts val="1120"/>
              <a:buFont typeface="Noto Sans Symbols"/>
              <a:buNone/>
            </a:pPr>
            <a:r>
              <a:t/>
            </a:r>
            <a:endParaRPr/>
          </a:p>
        </p:txBody>
      </p:sp>
      <p:sp>
        <p:nvSpPr>
          <p:cNvPr id="157" name="Google Shape;157;p20"/>
          <p:cNvSpPr/>
          <p:nvPr/>
        </p:nvSpPr>
        <p:spPr>
          <a:xfrm>
            <a:off x="1378459" y="5751043"/>
            <a:ext cx="848717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rgbClr val="000000"/>
                </a:solidFill>
                <a:latin typeface="Calibri"/>
                <a:ea typeface="Calibri"/>
                <a:cs typeface="Calibri"/>
                <a:sym typeface="Calibri"/>
                <a:hlinkClick r:id="rId4">
                  <a:extLst>
                    <a:ext uri="{A12FA001-AC4F-418D-AE19-62706E023703}">
                      <ahyp:hlinkClr val="tx"/>
                    </a:ext>
                  </a:extLst>
                </a:hlinkClick>
              </a:rPr>
              <a:t>www.fisheries.noaa.gov/alaska/ecosystems/alaska-climate-integrated-modeling-project</a:t>
            </a:r>
            <a:endParaRPr sz="18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20"/>
          <p:cNvSpPr txBox="1"/>
          <p:nvPr/>
        </p:nvSpPr>
        <p:spPr>
          <a:xfrm>
            <a:off x="592928" y="3914552"/>
            <a:ext cx="3204600" cy="1812300"/>
          </a:xfrm>
          <a:prstGeom prst="rect">
            <a:avLst/>
          </a:prstGeom>
          <a:noFill/>
          <a:ln>
            <a:noFill/>
          </a:ln>
        </p:spPr>
        <p:txBody>
          <a:bodyPr anchorCtr="0" anchor="t" bIns="34275" lIns="68575" spcFirstLastPara="1" rIns="68575" wrap="square" tIns="34275">
            <a:normAutofit fontScale="55000" lnSpcReduction="20000"/>
          </a:bodyPr>
          <a:lstStyle/>
          <a:p>
            <a:pPr indent="0" lvl="0" marL="0" marR="0" rtl="0" algn="ctr">
              <a:lnSpc>
                <a:spcPct val="120000"/>
              </a:lnSpc>
              <a:spcBef>
                <a:spcPts val="0"/>
              </a:spcBef>
              <a:spcAft>
                <a:spcPts val="0"/>
              </a:spcAft>
              <a:buClr>
                <a:schemeClr val="dk1"/>
              </a:buClr>
              <a:buSzPct val="116666"/>
              <a:buFont typeface="Arial"/>
              <a:buNone/>
            </a:pPr>
            <a:r>
              <a:rPr b="1" lang="en-US" sz="2400">
                <a:solidFill>
                  <a:srgbClr val="23525D"/>
                </a:solidFill>
                <a:latin typeface="Calibri"/>
                <a:ea typeface="Calibri"/>
                <a:cs typeface="Calibri"/>
                <a:sym typeface="Calibri"/>
              </a:rPr>
              <a:t>Building Pathways To Resilience Through Evaluation of Climate Impacts, Risk, &amp; Adaptation Responses of Marine Ecosystems, Fisheries, &amp; EBS Coastal Communities</a:t>
            </a:r>
            <a:br>
              <a:rPr lang="en-US" sz="6000">
                <a:solidFill>
                  <a:srgbClr val="23525D"/>
                </a:solidFill>
                <a:latin typeface="Calibri"/>
                <a:ea typeface="Calibri"/>
                <a:cs typeface="Calibri"/>
                <a:sym typeface="Calibri"/>
              </a:rPr>
            </a:b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p:txBody>
      </p:sp>
      <p:sp>
        <p:nvSpPr>
          <p:cNvPr id="159" name="Google Shape;159;p20"/>
          <p:cNvSpPr txBox="1"/>
          <p:nvPr/>
        </p:nvSpPr>
        <p:spPr>
          <a:xfrm>
            <a:off x="7894875" y="1519800"/>
            <a:ext cx="3000000" cy="4012200"/>
          </a:xfrm>
          <a:prstGeom prst="rect">
            <a:avLst/>
          </a:prstGeom>
          <a:noFill/>
          <a:ln>
            <a:noFill/>
          </a:ln>
        </p:spPr>
        <p:txBody>
          <a:bodyPr anchorCtr="0" anchor="t" bIns="91425" lIns="91425" spcFirstLastPara="1" rIns="91425" wrap="square" tIns="91425">
            <a:spAutoFit/>
          </a:bodyPr>
          <a:lstStyle/>
          <a:p>
            <a:pPr indent="0" lvl="1" marL="457200" rtl="0" algn="l">
              <a:spcBef>
                <a:spcPts val="880"/>
              </a:spcBef>
              <a:spcAft>
                <a:spcPts val="0"/>
              </a:spcAft>
              <a:buNone/>
            </a:pPr>
            <a:r>
              <a:rPr i="1" lang="en-US">
                <a:solidFill>
                  <a:srgbClr val="595959"/>
                </a:solidFill>
                <a:latin typeface="Calibri"/>
                <a:ea typeface="Calibri"/>
                <a:cs typeface="Calibri"/>
                <a:sym typeface="Calibri"/>
              </a:rPr>
              <a:t>Stan Kotwicki</a:t>
            </a:r>
            <a:endParaRPr i="1">
              <a:solidFill>
                <a:srgbClr val="595959"/>
              </a:solidFill>
              <a:latin typeface="Calibri"/>
              <a:ea typeface="Calibri"/>
              <a:cs typeface="Calibri"/>
              <a:sym typeface="Calibri"/>
            </a:endParaRPr>
          </a:p>
          <a:p>
            <a:pPr indent="0" lvl="1" marL="457200" rtl="0" algn="l">
              <a:spcBef>
                <a:spcPts val="880"/>
              </a:spcBef>
              <a:spcAft>
                <a:spcPts val="0"/>
              </a:spcAft>
              <a:buNone/>
            </a:pPr>
            <a:r>
              <a:rPr i="1" lang="en-US">
                <a:solidFill>
                  <a:srgbClr val="595959"/>
                </a:solidFill>
                <a:latin typeface="Calibri"/>
                <a:ea typeface="Calibri"/>
                <a:cs typeface="Calibri"/>
                <a:sym typeface="Calibri"/>
              </a:rPr>
              <a:t>Ivonne Ortiz</a:t>
            </a:r>
            <a:endParaRPr>
              <a:solidFill>
                <a:schemeClr val="dk1"/>
              </a:solidFill>
            </a:endParaRPr>
          </a:p>
          <a:p>
            <a:pPr indent="0" lvl="1" marL="457200" rtl="0" algn="l">
              <a:spcBef>
                <a:spcPts val="880"/>
              </a:spcBef>
              <a:spcAft>
                <a:spcPts val="0"/>
              </a:spcAft>
              <a:buNone/>
            </a:pPr>
            <a:r>
              <a:rPr i="1" lang="en-US">
                <a:solidFill>
                  <a:srgbClr val="595959"/>
                </a:solidFill>
                <a:latin typeface="Calibri"/>
                <a:ea typeface="Calibri"/>
                <a:cs typeface="Calibri"/>
                <a:sym typeface="Calibri"/>
              </a:rPr>
              <a:t>Kalei Shotwell</a:t>
            </a:r>
            <a:endParaRPr>
              <a:solidFill>
                <a:schemeClr val="dk1"/>
              </a:solidFill>
            </a:endParaRPr>
          </a:p>
          <a:p>
            <a:pPr indent="0" lvl="1" marL="457200" rtl="0" algn="l">
              <a:spcBef>
                <a:spcPts val="880"/>
              </a:spcBef>
              <a:spcAft>
                <a:spcPts val="0"/>
              </a:spcAft>
              <a:buNone/>
            </a:pPr>
            <a:r>
              <a:rPr i="1" lang="en-US">
                <a:solidFill>
                  <a:srgbClr val="595959"/>
                </a:solidFill>
                <a:latin typeface="Calibri"/>
                <a:ea typeface="Calibri"/>
                <a:cs typeface="Calibri"/>
                <a:sym typeface="Calibri"/>
              </a:rPr>
              <a:t>Rolf Ream</a:t>
            </a:r>
            <a:endParaRPr>
              <a:solidFill>
                <a:schemeClr val="dk1"/>
              </a:solidFill>
            </a:endParaRPr>
          </a:p>
          <a:p>
            <a:pPr indent="0" lvl="1" marL="457200" rtl="0" algn="l">
              <a:spcBef>
                <a:spcPts val="880"/>
              </a:spcBef>
              <a:spcAft>
                <a:spcPts val="0"/>
              </a:spcAft>
              <a:buNone/>
            </a:pPr>
            <a:r>
              <a:rPr i="1" lang="en-US">
                <a:solidFill>
                  <a:srgbClr val="595959"/>
                </a:solidFill>
                <a:latin typeface="Calibri"/>
                <a:ea typeface="Calibri"/>
                <a:cs typeface="Calibri"/>
                <a:sym typeface="Calibri"/>
              </a:rPr>
              <a:t>Elizabeth Siddon</a:t>
            </a:r>
            <a:endParaRPr i="1">
              <a:solidFill>
                <a:srgbClr val="595959"/>
              </a:solidFill>
              <a:latin typeface="Calibri"/>
              <a:ea typeface="Calibri"/>
              <a:cs typeface="Calibri"/>
              <a:sym typeface="Calibri"/>
            </a:endParaRPr>
          </a:p>
          <a:p>
            <a:pPr indent="0" lvl="1" marL="457200" rtl="0" algn="l">
              <a:spcBef>
                <a:spcPts val="880"/>
              </a:spcBef>
              <a:spcAft>
                <a:spcPts val="0"/>
              </a:spcAft>
              <a:buNone/>
            </a:pPr>
            <a:r>
              <a:rPr i="1" lang="en-US">
                <a:solidFill>
                  <a:srgbClr val="595959"/>
                </a:solidFill>
                <a:latin typeface="Calibri"/>
                <a:ea typeface="Calibri"/>
                <a:cs typeface="Calibri"/>
                <a:sym typeface="Calibri"/>
              </a:rPr>
              <a:t>Phyllis Stabeno</a:t>
            </a:r>
            <a:endParaRPr i="1">
              <a:solidFill>
                <a:srgbClr val="595959"/>
              </a:solidFill>
              <a:latin typeface="Calibri"/>
              <a:ea typeface="Calibri"/>
              <a:cs typeface="Calibri"/>
              <a:sym typeface="Calibri"/>
            </a:endParaRPr>
          </a:p>
          <a:p>
            <a:pPr indent="0" lvl="1" marL="457200" rtl="0" algn="l">
              <a:spcBef>
                <a:spcPts val="880"/>
              </a:spcBef>
              <a:spcAft>
                <a:spcPts val="0"/>
              </a:spcAft>
              <a:buNone/>
            </a:pPr>
            <a:r>
              <a:rPr i="1" lang="en-US">
                <a:solidFill>
                  <a:srgbClr val="595959"/>
                </a:solidFill>
                <a:latin typeface="Calibri"/>
                <a:ea typeface="Calibri"/>
                <a:cs typeface="Calibri"/>
                <a:sym typeface="Calibri"/>
              </a:rPr>
              <a:t>Charlie Stock</a:t>
            </a:r>
            <a:endParaRPr>
              <a:solidFill>
                <a:schemeClr val="dk1"/>
              </a:solidFill>
            </a:endParaRPr>
          </a:p>
          <a:p>
            <a:pPr indent="0" lvl="1" marL="457200" rtl="0" algn="l">
              <a:spcBef>
                <a:spcPts val="880"/>
              </a:spcBef>
              <a:spcAft>
                <a:spcPts val="0"/>
              </a:spcAft>
              <a:buNone/>
            </a:pPr>
            <a:r>
              <a:rPr i="1" lang="en-US">
                <a:solidFill>
                  <a:srgbClr val="595959"/>
                </a:solidFill>
                <a:latin typeface="Calibri"/>
                <a:ea typeface="Calibri"/>
                <a:cs typeface="Calibri"/>
                <a:sym typeface="Calibri"/>
              </a:rPr>
              <a:t>Chris Rooper</a:t>
            </a:r>
            <a:endParaRPr i="1">
              <a:solidFill>
                <a:srgbClr val="595959"/>
              </a:solidFill>
              <a:latin typeface="Calibri"/>
              <a:ea typeface="Calibri"/>
              <a:cs typeface="Calibri"/>
              <a:sym typeface="Calibri"/>
            </a:endParaRPr>
          </a:p>
          <a:p>
            <a:pPr indent="0" lvl="1" marL="457200" rtl="0" algn="l">
              <a:spcBef>
                <a:spcPts val="880"/>
              </a:spcBef>
              <a:spcAft>
                <a:spcPts val="0"/>
              </a:spcAft>
              <a:buNone/>
            </a:pPr>
            <a:r>
              <a:rPr i="1" lang="en-US">
                <a:solidFill>
                  <a:srgbClr val="595959"/>
                </a:solidFill>
                <a:latin typeface="Calibri"/>
                <a:ea typeface="Calibri"/>
                <a:cs typeface="Calibri"/>
                <a:sym typeface="Calibri"/>
              </a:rPr>
              <a:t>Jordan Watson</a:t>
            </a:r>
            <a:endParaRPr>
              <a:solidFill>
                <a:schemeClr val="dk1"/>
              </a:solidFill>
            </a:endParaRPr>
          </a:p>
          <a:p>
            <a:pPr indent="0" lvl="1" marL="457200" rtl="0" algn="l">
              <a:spcBef>
                <a:spcPts val="880"/>
              </a:spcBef>
              <a:spcAft>
                <a:spcPts val="0"/>
              </a:spcAft>
              <a:buNone/>
            </a:pPr>
            <a:r>
              <a:rPr i="1" lang="en-US">
                <a:solidFill>
                  <a:srgbClr val="595959"/>
                </a:solidFill>
                <a:latin typeface="Calibri"/>
                <a:ea typeface="Calibri"/>
                <a:cs typeface="Calibri"/>
                <a:sym typeface="Calibri"/>
              </a:rPr>
              <a:t>Diana Stram</a:t>
            </a:r>
            <a:endParaRPr i="1">
              <a:solidFill>
                <a:srgbClr val="595959"/>
              </a:solidFill>
              <a:latin typeface="Calibri"/>
              <a:ea typeface="Calibri"/>
              <a:cs typeface="Calibri"/>
              <a:sym typeface="Calibri"/>
            </a:endParaRPr>
          </a:p>
          <a:p>
            <a:pPr indent="0" lvl="1" marL="457200" rtl="0" algn="l">
              <a:spcBef>
                <a:spcPts val="880"/>
              </a:spcBef>
              <a:spcAft>
                <a:spcPts val="0"/>
              </a:spcAft>
              <a:buNone/>
            </a:pPr>
            <a:r>
              <a:rPr i="1" lang="en-US">
                <a:solidFill>
                  <a:srgbClr val="595959"/>
                </a:solidFill>
                <a:latin typeface="Calibri"/>
                <a:ea typeface="Calibri"/>
                <a:cs typeface="Calibri"/>
                <a:sym typeface="Calibri"/>
              </a:rPr>
              <a:t>Lauren Rogers</a:t>
            </a:r>
            <a:endParaRPr>
              <a:solidFill>
                <a:schemeClr val="dk1"/>
              </a:solidFill>
            </a:endParaRPr>
          </a:p>
          <a:p>
            <a:pPr indent="0" lvl="1" marL="457200" rtl="0" algn="l">
              <a:spcBef>
                <a:spcPts val="880"/>
              </a:spcBef>
              <a:spcAft>
                <a:spcPts val="0"/>
              </a:spcAft>
              <a:buNone/>
            </a:pPr>
            <a:r>
              <a:rPr i="1" lang="en-US">
                <a:solidFill>
                  <a:srgbClr val="595959"/>
                </a:solidFill>
                <a:latin typeface="Calibri"/>
                <a:ea typeface="Calibri"/>
                <a:cs typeface="Calibri"/>
                <a:sym typeface="Calibri"/>
              </a:rPr>
              <a:t>Ben Laurel</a:t>
            </a:r>
            <a:endParaRPr>
              <a:solidFill>
                <a:schemeClr val="dk1"/>
              </a:solidFill>
            </a:endParaRPr>
          </a:p>
        </p:txBody>
      </p:sp>
      <p:sp>
        <p:nvSpPr>
          <p:cNvPr id="160" name="Google Shape;160;p20"/>
          <p:cNvSpPr txBox="1"/>
          <p:nvPr/>
        </p:nvSpPr>
        <p:spPr>
          <a:xfrm>
            <a:off x="9851625" y="1519800"/>
            <a:ext cx="3000000" cy="1385400"/>
          </a:xfrm>
          <a:prstGeom prst="rect">
            <a:avLst/>
          </a:prstGeom>
          <a:noFill/>
          <a:ln>
            <a:noFill/>
          </a:ln>
        </p:spPr>
        <p:txBody>
          <a:bodyPr anchorCtr="0" anchor="t" bIns="91425" lIns="91425" spcFirstLastPara="1" rIns="91425" wrap="square" tIns="91425">
            <a:spAutoFit/>
          </a:bodyPr>
          <a:lstStyle/>
          <a:p>
            <a:pPr indent="0" lvl="1" marL="0" rtl="0" algn="l">
              <a:lnSpc>
                <a:spcPct val="100000"/>
              </a:lnSpc>
              <a:spcBef>
                <a:spcPts val="880"/>
              </a:spcBef>
              <a:spcAft>
                <a:spcPts val="0"/>
              </a:spcAft>
              <a:buNone/>
            </a:pPr>
            <a:r>
              <a:rPr i="1" lang="en-US">
                <a:solidFill>
                  <a:srgbClr val="666666"/>
                </a:solidFill>
                <a:latin typeface="Calibri"/>
                <a:ea typeface="Calibri"/>
                <a:cs typeface="Calibri"/>
                <a:sym typeface="Calibri"/>
              </a:rPr>
              <a:t>Maxime Olmos</a:t>
            </a:r>
            <a:endParaRPr i="1">
              <a:solidFill>
                <a:srgbClr val="666666"/>
              </a:solidFill>
              <a:latin typeface="Calibri"/>
              <a:ea typeface="Calibri"/>
              <a:cs typeface="Calibri"/>
              <a:sym typeface="Calibri"/>
            </a:endParaRPr>
          </a:p>
          <a:p>
            <a:pPr indent="0" lvl="0" marL="0" rtl="0" algn="l">
              <a:lnSpc>
                <a:spcPct val="100000"/>
              </a:lnSpc>
              <a:spcBef>
                <a:spcPts val="880"/>
              </a:spcBef>
              <a:spcAft>
                <a:spcPts val="0"/>
              </a:spcAft>
              <a:buNone/>
            </a:pPr>
            <a:r>
              <a:rPr i="1" lang="en-US">
                <a:solidFill>
                  <a:srgbClr val="666666"/>
                </a:solidFill>
                <a:latin typeface="Calibri"/>
                <a:ea typeface="Calibri"/>
                <a:cs typeface="Calibri"/>
                <a:sym typeface="Calibri"/>
              </a:rPr>
              <a:t>Steve Barbeaux</a:t>
            </a:r>
            <a:endParaRPr i="1">
              <a:solidFill>
                <a:srgbClr val="666666"/>
              </a:solidFill>
              <a:latin typeface="Calibri"/>
              <a:ea typeface="Calibri"/>
              <a:cs typeface="Calibri"/>
              <a:sym typeface="Calibri"/>
            </a:endParaRPr>
          </a:p>
          <a:p>
            <a:pPr indent="0" lvl="0" marL="0" rtl="0" algn="l">
              <a:lnSpc>
                <a:spcPct val="100000"/>
              </a:lnSpc>
              <a:spcBef>
                <a:spcPts val="880"/>
              </a:spcBef>
              <a:spcAft>
                <a:spcPts val="0"/>
              </a:spcAft>
              <a:buNone/>
            </a:pPr>
            <a:r>
              <a:rPr i="1" lang="en-US">
                <a:solidFill>
                  <a:srgbClr val="666666"/>
                </a:solidFill>
                <a:latin typeface="Calibri"/>
                <a:ea typeface="Calibri"/>
                <a:cs typeface="Calibri"/>
                <a:sym typeface="Calibri"/>
              </a:rPr>
              <a:t>Adam Hayes</a:t>
            </a:r>
            <a:endParaRPr i="1">
              <a:solidFill>
                <a:srgbClr val="666666"/>
              </a:solidFill>
              <a:latin typeface="Calibri"/>
              <a:ea typeface="Calibri"/>
              <a:cs typeface="Calibri"/>
              <a:sym typeface="Calibri"/>
            </a:endParaRPr>
          </a:p>
          <a:p>
            <a:pPr indent="0" lvl="1" marL="457200" rtl="0" algn="l">
              <a:spcBef>
                <a:spcPts val="880"/>
              </a:spcBef>
              <a:spcAft>
                <a:spcPts val="0"/>
              </a:spcAft>
              <a:buNone/>
            </a:pPr>
            <a:r>
              <a:t/>
            </a:r>
            <a:endParaRPr i="1">
              <a:solidFill>
                <a:srgbClr val="595959"/>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9"/>
          <p:cNvSpPr txBox="1"/>
          <p:nvPr>
            <p:ph idx="1" type="body"/>
          </p:nvPr>
        </p:nvSpPr>
        <p:spPr>
          <a:xfrm>
            <a:off x="271463" y="200028"/>
            <a:ext cx="7958100" cy="6429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800"/>
              <a:buNone/>
            </a:pPr>
            <a:r>
              <a:rPr lang="en-US"/>
              <a:t>BOM (Bering Ocean Modeling Team) --&gt; ACLIM runs</a:t>
            </a:r>
            <a:endParaRPr/>
          </a:p>
        </p:txBody>
      </p:sp>
      <p:pic>
        <p:nvPicPr>
          <p:cNvPr id="351" name="Google Shape;351;p29"/>
          <p:cNvPicPr preferRelativeResize="0"/>
          <p:nvPr/>
        </p:nvPicPr>
        <p:blipFill rotWithShape="1">
          <a:blip r:embed="rId3">
            <a:alphaModFix/>
          </a:blip>
          <a:srcRect b="0" l="0" r="0" t="0"/>
          <a:stretch/>
        </p:blipFill>
        <p:spPr>
          <a:xfrm>
            <a:off x="5937956" y="993227"/>
            <a:ext cx="6254045" cy="4714608"/>
          </a:xfrm>
          <a:prstGeom prst="rect">
            <a:avLst/>
          </a:prstGeom>
          <a:noFill/>
          <a:ln>
            <a:noFill/>
          </a:ln>
        </p:spPr>
      </p:pic>
      <p:sp>
        <p:nvSpPr>
          <p:cNvPr id="352" name="Google Shape;352;p29"/>
          <p:cNvSpPr/>
          <p:nvPr/>
        </p:nvSpPr>
        <p:spPr>
          <a:xfrm>
            <a:off x="6094075" y="963600"/>
            <a:ext cx="4398300" cy="26478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 name="Google Shape;353;p29"/>
          <p:cNvPicPr preferRelativeResize="0"/>
          <p:nvPr/>
        </p:nvPicPr>
        <p:blipFill>
          <a:blip r:embed="rId4">
            <a:alphaModFix/>
          </a:blip>
          <a:stretch>
            <a:fillRect/>
          </a:stretch>
        </p:blipFill>
        <p:spPr>
          <a:xfrm>
            <a:off x="522950" y="1469828"/>
            <a:ext cx="1176833" cy="1188720"/>
          </a:xfrm>
          <a:prstGeom prst="rect">
            <a:avLst/>
          </a:prstGeom>
          <a:noFill/>
          <a:ln>
            <a:noFill/>
          </a:ln>
        </p:spPr>
      </p:pic>
      <p:pic>
        <p:nvPicPr>
          <p:cNvPr id="354" name="Google Shape;354;p29"/>
          <p:cNvPicPr preferRelativeResize="0"/>
          <p:nvPr/>
        </p:nvPicPr>
        <p:blipFill>
          <a:blip r:embed="rId5">
            <a:alphaModFix/>
          </a:blip>
          <a:stretch>
            <a:fillRect/>
          </a:stretch>
        </p:blipFill>
        <p:spPr>
          <a:xfrm>
            <a:off x="2301300" y="3810434"/>
            <a:ext cx="1176833" cy="1188720"/>
          </a:xfrm>
          <a:prstGeom prst="rect">
            <a:avLst/>
          </a:prstGeom>
          <a:noFill/>
          <a:ln>
            <a:noFill/>
          </a:ln>
        </p:spPr>
      </p:pic>
      <p:pic>
        <p:nvPicPr>
          <p:cNvPr id="355" name="Google Shape;355;p29"/>
          <p:cNvPicPr preferRelativeResize="0"/>
          <p:nvPr/>
        </p:nvPicPr>
        <p:blipFill>
          <a:blip r:embed="rId6">
            <a:alphaModFix/>
          </a:blip>
          <a:stretch>
            <a:fillRect/>
          </a:stretch>
        </p:blipFill>
        <p:spPr>
          <a:xfrm>
            <a:off x="2161837" y="1867566"/>
            <a:ext cx="1168908" cy="1188720"/>
          </a:xfrm>
          <a:prstGeom prst="rect">
            <a:avLst/>
          </a:prstGeom>
          <a:noFill/>
          <a:ln>
            <a:noFill/>
          </a:ln>
        </p:spPr>
      </p:pic>
      <p:pic>
        <p:nvPicPr>
          <p:cNvPr id="356" name="Google Shape;356;p29"/>
          <p:cNvPicPr preferRelativeResize="0"/>
          <p:nvPr/>
        </p:nvPicPr>
        <p:blipFill>
          <a:blip r:embed="rId7">
            <a:alphaModFix/>
          </a:blip>
          <a:stretch>
            <a:fillRect/>
          </a:stretch>
        </p:blipFill>
        <p:spPr>
          <a:xfrm>
            <a:off x="904862" y="3056283"/>
            <a:ext cx="1164946" cy="1188720"/>
          </a:xfrm>
          <a:prstGeom prst="rect">
            <a:avLst/>
          </a:prstGeom>
          <a:noFill/>
          <a:ln>
            <a:noFill/>
          </a:ln>
        </p:spPr>
      </p:pic>
      <p:pic>
        <p:nvPicPr>
          <p:cNvPr id="357" name="Google Shape;357;p29"/>
          <p:cNvPicPr preferRelativeResize="0"/>
          <p:nvPr/>
        </p:nvPicPr>
        <p:blipFill>
          <a:blip r:embed="rId8">
            <a:alphaModFix/>
          </a:blip>
          <a:stretch>
            <a:fillRect/>
          </a:stretch>
        </p:blipFill>
        <p:spPr>
          <a:xfrm>
            <a:off x="3709658" y="2925790"/>
            <a:ext cx="1081735" cy="1188720"/>
          </a:xfrm>
          <a:prstGeom prst="rect">
            <a:avLst/>
          </a:prstGeom>
          <a:noFill/>
          <a:ln>
            <a:noFill/>
          </a:ln>
        </p:spPr>
      </p:pic>
      <p:sp>
        <p:nvSpPr>
          <p:cNvPr id="358" name="Google Shape;358;p29"/>
          <p:cNvSpPr txBox="1"/>
          <p:nvPr/>
        </p:nvSpPr>
        <p:spPr>
          <a:xfrm>
            <a:off x="522950" y="2658550"/>
            <a:ext cx="14331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500">
                <a:solidFill>
                  <a:srgbClr val="E46C0A"/>
                </a:solidFill>
              </a:rPr>
              <a:t>Kerim Aydin</a:t>
            </a:r>
            <a:endParaRPr sz="1500">
              <a:solidFill>
                <a:srgbClr val="E46C0A"/>
              </a:solidFill>
            </a:endParaRPr>
          </a:p>
        </p:txBody>
      </p:sp>
      <p:sp>
        <p:nvSpPr>
          <p:cNvPr id="359" name="Google Shape;359;p29"/>
          <p:cNvSpPr txBox="1"/>
          <p:nvPr/>
        </p:nvSpPr>
        <p:spPr>
          <a:xfrm>
            <a:off x="668450" y="4197050"/>
            <a:ext cx="16695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500">
                <a:solidFill>
                  <a:srgbClr val="31859C"/>
                </a:solidFill>
              </a:rPr>
              <a:t>Albert Hermann</a:t>
            </a:r>
            <a:endParaRPr sz="1500">
              <a:solidFill>
                <a:srgbClr val="E46C0A"/>
              </a:solidFill>
            </a:endParaRPr>
          </a:p>
        </p:txBody>
      </p:sp>
      <p:sp>
        <p:nvSpPr>
          <p:cNvPr id="360" name="Google Shape;360;p29"/>
          <p:cNvSpPr txBox="1"/>
          <p:nvPr/>
        </p:nvSpPr>
        <p:spPr>
          <a:xfrm>
            <a:off x="2301300" y="5058400"/>
            <a:ext cx="16695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500">
                <a:solidFill>
                  <a:srgbClr val="31859C"/>
                </a:solidFill>
              </a:rPr>
              <a:t>Wei Cheng</a:t>
            </a:r>
            <a:endParaRPr sz="1500">
              <a:solidFill>
                <a:srgbClr val="31859C"/>
              </a:solidFill>
            </a:endParaRPr>
          </a:p>
        </p:txBody>
      </p:sp>
      <p:sp>
        <p:nvSpPr>
          <p:cNvPr id="361" name="Google Shape;361;p29"/>
          <p:cNvSpPr txBox="1"/>
          <p:nvPr/>
        </p:nvSpPr>
        <p:spPr>
          <a:xfrm>
            <a:off x="3709625" y="4114500"/>
            <a:ext cx="16695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500">
                <a:solidFill>
                  <a:srgbClr val="31859C"/>
                </a:solidFill>
              </a:rPr>
              <a:t>Ivonne Ortiz</a:t>
            </a:r>
            <a:endParaRPr sz="1500">
              <a:solidFill>
                <a:srgbClr val="31859C"/>
              </a:solidFill>
            </a:endParaRPr>
          </a:p>
        </p:txBody>
      </p:sp>
      <p:sp>
        <p:nvSpPr>
          <p:cNvPr id="362" name="Google Shape;362;p29"/>
          <p:cNvSpPr txBox="1"/>
          <p:nvPr/>
        </p:nvSpPr>
        <p:spPr>
          <a:xfrm>
            <a:off x="2161825" y="3119675"/>
            <a:ext cx="16695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500">
                <a:solidFill>
                  <a:srgbClr val="31859C"/>
                </a:solidFill>
              </a:rPr>
              <a:t>Kelly Kearney</a:t>
            </a:r>
            <a:endParaRPr sz="1500">
              <a:solidFill>
                <a:srgbClr val="31859C"/>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30"/>
          <p:cNvPicPr preferRelativeResize="0"/>
          <p:nvPr/>
        </p:nvPicPr>
        <p:blipFill rotWithShape="1">
          <a:blip r:embed="rId3">
            <a:alphaModFix/>
          </a:blip>
          <a:srcRect b="0" l="0" r="0" t="0"/>
          <a:stretch/>
        </p:blipFill>
        <p:spPr>
          <a:xfrm>
            <a:off x="1963272" y="842966"/>
            <a:ext cx="8108576" cy="5184575"/>
          </a:xfrm>
          <a:prstGeom prst="rect">
            <a:avLst/>
          </a:prstGeom>
          <a:noFill/>
          <a:ln>
            <a:noFill/>
          </a:ln>
        </p:spPr>
      </p:pic>
      <p:sp>
        <p:nvSpPr>
          <p:cNvPr id="368" name="Google Shape;368;p30"/>
          <p:cNvSpPr txBox="1"/>
          <p:nvPr>
            <p:ph idx="1" type="body"/>
          </p:nvPr>
        </p:nvSpPr>
        <p:spPr>
          <a:xfrm>
            <a:off x="271463" y="200028"/>
            <a:ext cx="7958137" cy="642938"/>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800"/>
              <a:buNone/>
            </a:pPr>
            <a:r>
              <a:rPr lang="en-US"/>
              <a:t>The Alaska Climate Integrated Modeling Project</a:t>
            </a:r>
            <a:endParaRPr/>
          </a:p>
        </p:txBody>
      </p:sp>
      <p:sp>
        <p:nvSpPr>
          <p:cNvPr id="369" name="Google Shape;369;p30"/>
          <p:cNvSpPr txBox="1"/>
          <p:nvPr/>
        </p:nvSpPr>
        <p:spPr>
          <a:xfrm>
            <a:off x="8872025" y="1817225"/>
            <a:ext cx="2222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latin typeface="Calibri"/>
                <a:ea typeface="Calibri"/>
                <a:cs typeface="Calibri"/>
                <a:sym typeface="Calibri"/>
              </a:rPr>
              <a:t>historical, SSP 126, SSP 585</a:t>
            </a:r>
            <a:endParaRPr sz="1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000">
                <a:solidFill>
                  <a:schemeClr val="dk1"/>
                </a:solidFill>
                <a:latin typeface="Calibri"/>
                <a:ea typeface="Calibri"/>
                <a:cs typeface="Calibri"/>
                <a:sym typeface="Calibri"/>
              </a:rPr>
              <a:t>historical, SSP 126, SSP 585</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n-US" sz="1000">
                <a:solidFill>
                  <a:schemeClr val="dk1"/>
                </a:solidFill>
                <a:latin typeface="Calibri"/>
                <a:ea typeface="Calibri"/>
                <a:cs typeface="Calibri"/>
                <a:sym typeface="Calibri"/>
              </a:rPr>
              <a:t>historical, SSP 126, SSP 585</a:t>
            </a:r>
            <a:endParaRPr sz="10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1"/>
          <p:cNvSpPr/>
          <p:nvPr/>
        </p:nvSpPr>
        <p:spPr>
          <a:xfrm>
            <a:off x="0" y="6202679"/>
            <a:ext cx="923291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7F7F7F"/>
                </a:solidFill>
                <a:latin typeface="Gill Sans"/>
                <a:ea typeface="Gill Sans"/>
                <a:cs typeface="Gill Sans"/>
                <a:sym typeface="Gill Sans"/>
              </a:rPr>
              <a:t>This portrait of global aerosols was produced by a GEOS-5 simulation at a 10-kilometer resolution. Dust (red) is lifted from the surface, sea salt (blue) swirls inside cyclones, smoke (green) rises from fires, and sulfate particles (white) stream from volcanoes and fossil fuel emissions.</a:t>
            </a:r>
            <a:br>
              <a:rPr lang="en-US" sz="1200">
                <a:solidFill>
                  <a:srgbClr val="7F7F7F"/>
                </a:solidFill>
                <a:latin typeface="Gill Sans"/>
                <a:ea typeface="Gill Sans"/>
                <a:cs typeface="Gill Sans"/>
                <a:sym typeface="Gill Sans"/>
              </a:rPr>
            </a:br>
            <a:r>
              <a:rPr i="1" lang="en-US" sz="1200">
                <a:solidFill>
                  <a:srgbClr val="7F7F7F"/>
                </a:solidFill>
                <a:latin typeface="Gill Sans"/>
                <a:ea typeface="Gill Sans"/>
                <a:cs typeface="Gill Sans"/>
                <a:sym typeface="Gill Sans"/>
              </a:rPr>
              <a:t>Image credit: William Putman, NASA/Goddard  https://www.nasa.gov/multimedia/imagegallery/image_feature_2393.html</a:t>
            </a:r>
            <a:endParaRPr sz="1200">
              <a:solidFill>
                <a:srgbClr val="7F7F7F"/>
              </a:solidFill>
              <a:latin typeface="Gill Sans"/>
              <a:ea typeface="Gill Sans"/>
              <a:cs typeface="Gill Sans"/>
              <a:sym typeface="Gill Sans"/>
            </a:endParaRPr>
          </a:p>
        </p:txBody>
      </p:sp>
      <p:sp>
        <p:nvSpPr>
          <p:cNvPr id="376" name="Google Shape;376;p31"/>
          <p:cNvSpPr txBox="1"/>
          <p:nvPr/>
        </p:nvSpPr>
        <p:spPr>
          <a:xfrm rot="-5400000">
            <a:off x="-1228789" y="2496234"/>
            <a:ext cx="5425440" cy="646331"/>
          </a:xfrm>
          <a:prstGeom prst="rect">
            <a:avLst/>
          </a:prstGeom>
          <a:solidFill>
            <a:schemeClr val="lt1">
              <a:alpha val="51764"/>
            </a:schemeClr>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3600">
                <a:solidFill>
                  <a:srgbClr val="7F7F7F"/>
                </a:solidFill>
                <a:latin typeface="Gill Sans"/>
                <a:ea typeface="Gill Sans"/>
                <a:cs typeface="Gill Sans"/>
                <a:sym typeface="Gill Sans"/>
              </a:rPr>
              <a:t> CLIMATE PROJECTIONS</a:t>
            </a:r>
            <a:endParaRPr/>
          </a:p>
        </p:txBody>
      </p:sp>
      <p:pic>
        <p:nvPicPr>
          <p:cNvPr id="377" name="Google Shape;377;p31"/>
          <p:cNvPicPr preferRelativeResize="0"/>
          <p:nvPr/>
        </p:nvPicPr>
        <p:blipFill rotWithShape="1">
          <a:blip r:embed="rId3">
            <a:alphaModFix/>
          </a:blip>
          <a:srcRect b="0" l="0" r="0" t="0"/>
          <a:stretch/>
        </p:blipFill>
        <p:spPr>
          <a:xfrm>
            <a:off x="-1865" y="0"/>
            <a:ext cx="12192000" cy="6096000"/>
          </a:xfrm>
          <a:prstGeom prst="rect">
            <a:avLst/>
          </a:prstGeom>
          <a:noFill/>
          <a:ln>
            <a:noFill/>
          </a:ln>
        </p:spPr>
      </p:pic>
      <p:sp>
        <p:nvSpPr>
          <p:cNvPr id="378" name="Google Shape;378;p31"/>
          <p:cNvSpPr/>
          <p:nvPr/>
        </p:nvSpPr>
        <p:spPr>
          <a:xfrm>
            <a:off x="6596793" y="1614555"/>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79" name="Google Shape;379;p31"/>
          <p:cNvSpPr/>
          <p:nvPr/>
        </p:nvSpPr>
        <p:spPr>
          <a:xfrm>
            <a:off x="7254949" y="896679"/>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80" name="Google Shape;380;p31"/>
          <p:cNvSpPr/>
          <p:nvPr/>
        </p:nvSpPr>
        <p:spPr>
          <a:xfrm>
            <a:off x="6279590" y="1318437"/>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81" name="Google Shape;381;p31"/>
          <p:cNvSpPr/>
          <p:nvPr/>
        </p:nvSpPr>
        <p:spPr>
          <a:xfrm>
            <a:off x="6378825" y="1311344"/>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82" name="Google Shape;382;p31"/>
          <p:cNvSpPr/>
          <p:nvPr/>
        </p:nvSpPr>
        <p:spPr>
          <a:xfrm>
            <a:off x="6279590" y="1204665"/>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83" name="Google Shape;383;p31"/>
          <p:cNvSpPr/>
          <p:nvPr/>
        </p:nvSpPr>
        <p:spPr>
          <a:xfrm>
            <a:off x="6348170" y="1010619"/>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84" name="Google Shape;384;p31"/>
          <p:cNvSpPr/>
          <p:nvPr/>
        </p:nvSpPr>
        <p:spPr>
          <a:xfrm>
            <a:off x="6252298" y="1010619"/>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85" name="Google Shape;385;p31"/>
          <p:cNvSpPr/>
          <p:nvPr/>
        </p:nvSpPr>
        <p:spPr>
          <a:xfrm>
            <a:off x="6528213" y="738698"/>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86" name="Google Shape;386;p31"/>
          <p:cNvSpPr/>
          <p:nvPr/>
        </p:nvSpPr>
        <p:spPr>
          <a:xfrm>
            <a:off x="6348170" y="670118"/>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87" name="Google Shape;387;p31"/>
          <p:cNvSpPr/>
          <p:nvPr/>
        </p:nvSpPr>
        <p:spPr>
          <a:xfrm>
            <a:off x="6050589" y="1273245"/>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88" name="Google Shape;388;p31"/>
          <p:cNvSpPr/>
          <p:nvPr/>
        </p:nvSpPr>
        <p:spPr>
          <a:xfrm>
            <a:off x="5954717" y="1108619"/>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89" name="Google Shape;389;p31"/>
          <p:cNvSpPr/>
          <p:nvPr/>
        </p:nvSpPr>
        <p:spPr>
          <a:xfrm>
            <a:off x="5882774" y="1147779"/>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90" name="Google Shape;390;p31"/>
          <p:cNvSpPr/>
          <p:nvPr/>
        </p:nvSpPr>
        <p:spPr>
          <a:xfrm>
            <a:off x="6930036" y="3797774"/>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91" name="Google Shape;391;p31"/>
          <p:cNvSpPr/>
          <p:nvPr/>
        </p:nvSpPr>
        <p:spPr>
          <a:xfrm>
            <a:off x="8546096" y="2375209"/>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92" name="Google Shape;392;p31"/>
          <p:cNvSpPr/>
          <p:nvPr/>
        </p:nvSpPr>
        <p:spPr>
          <a:xfrm>
            <a:off x="4479298" y="3671247"/>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93" name="Google Shape;393;p31"/>
          <p:cNvSpPr/>
          <p:nvPr/>
        </p:nvSpPr>
        <p:spPr>
          <a:xfrm>
            <a:off x="3166021" y="1762348"/>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94" name="Google Shape;394;p31"/>
          <p:cNvSpPr/>
          <p:nvPr/>
        </p:nvSpPr>
        <p:spPr>
          <a:xfrm>
            <a:off x="3604283" y="1545975"/>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95" name="Google Shape;395;p31"/>
          <p:cNvSpPr/>
          <p:nvPr/>
        </p:nvSpPr>
        <p:spPr>
          <a:xfrm>
            <a:off x="3477756" y="1606050"/>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Gill Sans"/>
              <a:ea typeface="Gill Sans"/>
              <a:cs typeface="Gill Sans"/>
              <a:sym typeface="Gill Sans"/>
            </a:endParaRPr>
          </a:p>
        </p:txBody>
      </p:sp>
      <p:sp>
        <p:nvSpPr>
          <p:cNvPr id="396" name="Google Shape;396;p31"/>
          <p:cNvSpPr/>
          <p:nvPr/>
        </p:nvSpPr>
        <p:spPr>
          <a:xfrm>
            <a:off x="3407427" y="1693591"/>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97" name="Google Shape;397;p31"/>
          <p:cNvSpPr/>
          <p:nvPr/>
        </p:nvSpPr>
        <p:spPr>
          <a:xfrm>
            <a:off x="3335280" y="1478813"/>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98" name="Google Shape;398;p31"/>
          <p:cNvSpPr/>
          <p:nvPr/>
        </p:nvSpPr>
        <p:spPr>
          <a:xfrm>
            <a:off x="3132199" y="1509827"/>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99" name="Google Shape;399;p31"/>
          <p:cNvSpPr/>
          <p:nvPr/>
        </p:nvSpPr>
        <p:spPr>
          <a:xfrm>
            <a:off x="2447319" y="1646987"/>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00" name="Google Shape;400;p31"/>
          <p:cNvSpPr/>
          <p:nvPr/>
        </p:nvSpPr>
        <p:spPr>
          <a:xfrm>
            <a:off x="2278260" y="1931407"/>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01" name="Google Shape;401;p31"/>
          <p:cNvSpPr/>
          <p:nvPr/>
        </p:nvSpPr>
        <p:spPr>
          <a:xfrm>
            <a:off x="2036854" y="1901459"/>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02" name="Google Shape;402;p31"/>
          <p:cNvSpPr/>
          <p:nvPr/>
        </p:nvSpPr>
        <p:spPr>
          <a:xfrm>
            <a:off x="1921468" y="1728151"/>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03" name="Google Shape;403;p31"/>
          <p:cNvSpPr/>
          <p:nvPr/>
        </p:nvSpPr>
        <p:spPr>
          <a:xfrm>
            <a:off x="1849509" y="1264563"/>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04" name="Google Shape;404;p31"/>
          <p:cNvSpPr/>
          <p:nvPr/>
        </p:nvSpPr>
        <p:spPr>
          <a:xfrm>
            <a:off x="10055918" y="2195346"/>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05" name="Google Shape;405;p31"/>
          <p:cNvSpPr/>
          <p:nvPr/>
        </p:nvSpPr>
        <p:spPr>
          <a:xfrm>
            <a:off x="9886859" y="1626962"/>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06" name="Google Shape;406;p31"/>
          <p:cNvSpPr/>
          <p:nvPr/>
        </p:nvSpPr>
        <p:spPr>
          <a:xfrm>
            <a:off x="10010541" y="1788049"/>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07" name="Google Shape;407;p31"/>
          <p:cNvSpPr/>
          <p:nvPr/>
        </p:nvSpPr>
        <p:spPr>
          <a:xfrm>
            <a:off x="9954532" y="1937971"/>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08" name="Google Shape;408;p31"/>
          <p:cNvSpPr/>
          <p:nvPr/>
        </p:nvSpPr>
        <p:spPr>
          <a:xfrm>
            <a:off x="10220273" y="1721420"/>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09" name="Google Shape;409;p31"/>
          <p:cNvSpPr/>
          <p:nvPr/>
        </p:nvSpPr>
        <p:spPr>
          <a:xfrm>
            <a:off x="10240298" y="1906072"/>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10" name="Google Shape;410;p31"/>
          <p:cNvSpPr/>
          <p:nvPr/>
        </p:nvSpPr>
        <p:spPr>
          <a:xfrm>
            <a:off x="10296307" y="1822069"/>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11" name="Google Shape;411;p31"/>
          <p:cNvSpPr/>
          <p:nvPr/>
        </p:nvSpPr>
        <p:spPr>
          <a:xfrm>
            <a:off x="10675416" y="1830751"/>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12" name="Google Shape;412;p31"/>
          <p:cNvSpPr/>
          <p:nvPr/>
        </p:nvSpPr>
        <p:spPr>
          <a:xfrm>
            <a:off x="10833842" y="4233708"/>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13" name="Google Shape;413;p31"/>
          <p:cNvSpPr/>
          <p:nvPr/>
        </p:nvSpPr>
        <p:spPr>
          <a:xfrm>
            <a:off x="10902422" y="4450970"/>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14" name="Google Shape;414;p31"/>
          <p:cNvSpPr/>
          <p:nvPr/>
        </p:nvSpPr>
        <p:spPr>
          <a:xfrm>
            <a:off x="11842189" y="4382390"/>
            <a:ext cx="137160" cy="137160"/>
          </a:xfrm>
          <a:prstGeom prst="ellipse">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15" name="Google Shape;415;p31"/>
          <p:cNvSpPr txBox="1"/>
          <p:nvPr/>
        </p:nvSpPr>
        <p:spPr>
          <a:xfrm>
            <a:off x="117760" y="3305807"/>
            <a:ext cx="322864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Coupled Model</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Intercomparison Project </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(CMIP)</a:t>
            </a:r>
            <a:endParaRPr/>
          </a:p>
        </p:txBody>
      </p:sp>
      <p:sp>
        <p:nvSpPr>
          <p:cNvPr id="416" name="Google Shape;416;p31"/>
          <p:cNvSpPr txBox="1"/>
          <p:nvPr/>
        </p:nvSpPr>
        <p:spPr>
          <a:xfrm>
            <a:off x="163901" y="2786400"/>
            <a:ext cx="4704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CLIMATE SCENARIOS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32"/>
          <p:cNvPicPr preferRelativeResize="0"/>
          <p:nvPr/>
        </p:nvPicPr>
        <p:blipFill rotWithShape="1">
          <a:blip r:embed="rId3">
            <a:alphaModFix/>
          </a:blip>
          <a:srcRect b="0" l="0" r="0" t="0"/>
          <a:stretch/>
        </p:blipFill>
        <p:spPr>
          <a:xfrm>
            <a:off x="462451" y="183905"/>
            <a:ext cx="11343076" cy="5054805"/>
          </a:xfrm>
          <a:prstGeom prst="rect">
            <a:avLst/>
          </a:prstGeom>
          <a:noFill/>
          <a:ln>
            <a:noFill/>
          </a:ln>
        </p:spPr>
      </p:pic>
      <p:sp>
        <p:nvSpPr>
          <p:cNvPr id="423" name="Google Shape;423;p32"/>
          <p:cNvSpPr/>
          <p:nvPr/>
        </p:nvSpPr>
        <p:spPr>
          <a:xfrm>
            <a:off x="1148080" y="5595035"/>
            <a:ext cx="1089152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400">
                <a:solidFill>
                  <a:srgbClr val="7F7F7F"/>
                </a:solidFill>
                <a:latin typeface="Gill Sans"/>
                <a:ea typeface="Gill Sans"/>
                <a:cs typeface="Gill Sans"/>
                <a:sym typeface="Gill Sans"/>
              </a:rPr>
              <a:t>Gidden et al. (2019). Global emissions pathways under different socioeconomic scenarios for use in CMIP6: a dataset of harmonized emissions trajectories through the end of the century. Geosci. Model Dev., 12, 1443–1475, 2019 https://doi.org/10.5194/gmd-12-1443-2019</a:t>
            </a:r>
            <a:endParaRPr/>
          </a:p>
        </p:txBody>
      </p:sp>
      <p:sp>
        <p:nvSpPr>
          <p:cNvPr id="424" name="Google Shape;424;p32"/>
          <p:cNvSpPr/>
          <p:nvPr/>
        </p:nvSpPr>
        <p:spPr>
          <a:xfrm>
            <a:off x="5628010" y="344779"/>
            <a:ext cx="6305401" cy="584771"/>
          </a:xfrm>
          <a:prstGeom prst="rect">
            <a:avLst/>
          </a:prstGeom>
          <a:solidFill>
            <a:srgbClr val="FFFFFF"/>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3200">
                <a:solidFill>
                  <a:srgbClr val="00467F"/>
                </a:solidFill>
                <a:latin typeface="Arial Narrow"/>
                <a:ea typeface="Arial Narrow"/>
                <a:cs typeface="Arial Narrow"/>
                <a:sym typeface="Arial Narrow"/>
              </a:rPr>
              <a:t>Carbon Emission Scenarios</a:t>
            </a:r>
            <a:endParaRPr/>
          </a:p>
        </p:txBody>
      </p:sp>
      <p:grpSp>
        <p:nvGrpSpPr>
          <p:cNvPr id="425" name="Google Shape;425;p32"/>
          <p:cNvGrpSpPr/>
          <p:nvPr/>
        </p:nvGrpSpPr>
        <p:grpSpPr>
          <a:xfrm>
            <a:off x="5628010" y="929550"/>
            <a:ext cx="4547347" cy="4345535"/>
            <a:chOff x="-528427" y="244787"/>
            <a:chExt cx="3709274" cy="4778047"/>
          </a:xfrm>
        </p:grpSpPr>
        <p:sp>
          <p:nvSpPr>
            <p:cNvPr id="426" name="Google Shape;426;p32"/>
            <p:cNvSpPr/>
            <p:nvPr/>
          </p:nvSpPr>
          <p:spPr>
            <a:xfrm>
              <a:off x="-528427" y="244787"/>
              <a:ext cx="3709274" cy="4778047"/>
            </a:xfrm>
            <a:prstGeom prst="rect">
              <a:avLst/>
            </a:prstGeom>
            <a:solidFill>
              <a:srgbClr val="FFFFFF"/>
            </a:solidFill>
            <a:ln cap="flat" cmpd="sng" w="25400">
              <a:solidFill>
                <a:srgbClr val="619AAB"/>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r">
                <a:spcBef>
                  <a:spcPts val="0"/>
                </a:spcBef>
                <a:spcAft>
                  <a:spcPts val="0"/>
                </a:spcAft>
                <a:buNone/>
              </a:pPr>
              <a:r>
                <a:t/>
              </a:r>
              <a:endParaRPr sz="1200">
                <a:solidFill>
                  <a:schemeClr val="dk1"/>
                </a:solidFill>
                <a:latin typeface="Gill Sans"/>
                <a:ea typeface="Gill Sans"/>
                <a:cs typeface="Gill Sans"/>
                <a:sym typeface="Gill Sans"/>
              </a:endParaRPr>
            </a:p>
          </p:txBody>
        </p:sp>
        <p:sp>
          <p:nvSpPr>
            <p:cNvPr id="427" name="Google Shape;427;p32"/>
            <p:cNvSpPr/>
            <p:nvPr/>
          </p:nvSpPr>
          <p:spPr>
            <a:xfrm>
              <a:off x="-403231" y="1589582"/>
              <a:ext cx="3427964" cy="2233499"/>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i="1" lang="en-US" sz="1800">
                  <a:solidFill>
                    <a:schemeClr val="dk1"/>
                  </a:solidFill>
                  <a:latin typeface="Gill Sans"/>
                  <a:ea typeface="Gill Sans"/>
                  <a:cs typeface="Gill Sans"/>
                  <a:sym typeface="Gill Sans"/>
                </a:rPr>
                <a:t>“</a:t>
              </a:r>
              <a:r>
                <a:rPr b="1" i="1" lang="en-US" sz="1800">
                  <a:solidFill>
                    <a:schemeClr val="dk1"/>
                  </a:solidFill>
                  <a:latin typeface="Gill Sans"/>
                  <a:ea typeface="Gill Sans"/>
                  <a:cs typeface="Gill Sans"/>
                  <a:sym typeface="Gill Sans"/>
                </a:rPr>
                <a:t>plausible descriptions</a:t>
              </a:r>
              <a:r>
                <a:rPr i="1" lang="en-US" sz="1800">
                  <a:solidFill>
                    <a:schemeClr val="dk1"/>
                  </a:solidFill>
                  <a:latin typeface="Gill Sans"/>
                  <a:ea typeface="Gill Sans"/>
                  <a:cs typeface="Gill Sans"/>
                  <a:sym typeface="Gill Sans"/>
                </a:rPr>
                <a:t> of how the future may evolve with respect to a range of variables…they are not meant to be policy prescriptive, (i.e. </a:t>
              </a:r>
              <a:r>
                <a:rPr b="1" i="1" lang="en-US" sz="1800">
                  <a:solidFill>
                    <a:schemeClr val="dk1"/>
                  </a:solidFill>
                  <a:latin typeface="Gill Sans"/>
                  <a:ea typeface="Gill Sans"/>
                  <a:cs typeface="Gill Sans"/>
                  <a:sym typeface="Gill Sans"/>
                </a:rPr>
                <a:t>no likelihood or preference is attached </a:t>
              </a:r>
              <a:r>
                <a:rPr i="1" lang="en-US" sz="1800">
                  <a:solidFill>
                    <a:schemeClr val="dk1"/>
                  </a:solidFill>
                  <a:latin typeface="Gill Sans"/>
                  <a:ea typeface="Gill Sans"/>
                  <a:cs typeface="Gill Sans"/>
                  <a:sym typeface="Gill Sans"/>
                </a:rPr>
                <a:t>to any of the individual scenarios of the set)”</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i="1" lang="en-US" sz="1800">
                  <a:solidFill>
                    <a:schemeClr val="dk1"/>
                  </a:solidFill>
                  <a:latin typeface="Gill Sans"/>
                  <a:ea typeface="Gill Sans"/>
                  <a:cs typeface="Gill Sans"/>
                  <a:sym typeface="Gill Sans"/>
                </a:rPr>
                <a:t>van Vuuren et al. 2011</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33"/>
          <p:cNvPicPr preferRelativeResize="0"/>
          <p:nvPr/>
        </p:nvPicPr>
        <p:blipFill rotWithShape="1">
          <a:blip r:embed="rId3">
            <a:alphaModFix/>
          </a:blip>
          <a:srcRect b="0" l="0" r="0" t="0"/>
          <a:stretch/>
        </p:blipFill>
        <p:spPr>
          <a:xfrm>
            <a:off x="0" y="670742"/>
            <a:ext cx="11747090" cy="374632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34"/>
          <p:cNvPicPr preferRelativeResize="0"/>
          <p:nvPr/>
        </p:nvPicPr>
        <p:blipFill rotWithShape="1">
          <a:blip r:embed="rId3">
            <a:alphaModFix/>
          </a:blip>
          <a:srcRect b="0" l="0" r="0" t="0"/>
          <a:stretch/>
        </p:blipFill>
        <p:spPr>
          <a:xfrm>
            <a:off x="462451" y="183905"/>
            <a:ext cx="11343077" cy="5054805"/>
          </a:xfrm>
          <a:prstGeom prst="rect">
            <a:avLst/>
          </a:prstGeom>
          <a:noFill/>
          <a:ln>
            <a:noFill/>
          </a:ln>
        </p:spPr>
      </p:pic>
      <p:sp>
        <p:nvSpPr>
          <p:cNvPr id="440" name="Google Shape;440;p34"/>
          <p:cNvSpPr/>
          <p:nvPr/>
        </p:nvSpPr>
        <p:spPr>
          <a:xfrm>
            <a:off x="1148080" y="5595035"/>
            <a:ext cx="108915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400">
                <a:solidFill>
                  <a:srgbClr val="7F7F7F"/>
                </a:solidFill>
                <a:latin typeface="Gill Sans"/>
                <a:ea typeface="Gill Sans"/>
                <a:cs typeface="Gill Sans"/>
                <a:sym typeface="Gill Sans"/>
              </a:rPr>
              <a:t>Gidden et al. (2019). Global emissions pathways under different socioeconomic scenarios for use in CMIP6: a dataset of harmonized emissions trajectories through the end of the century. Geosci. Model Dev., 12, 1443–1475, 2019 https://doi.org/10.5194/gmd-12-1443-2019</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35"/>
          <p:cNvPicPr preferRelativeResize="0"/>
          <p:nvPr/>
        </p:nvPicPr>
        <p:blipFill rotWithShape="1">
          <a:blip r:embed="rId3">
            <a:alphaModFix/>
          </a:blip>
          <a:srcRect b="0" l="0" r="0" t="0"/>
          <a:stretch/>
        </p:blipFill>
        <p:spPr>
          <a:xfrm>
            <a:off x="407219" y="1024769"/>
            <a:ext cx="4623175" cy="3653223"/>
          </a:xfrm>
          <a:prstGeom prst="rect">
            <a:avLst/>
          </a:prstGeom>
          <a:noFill/>
          <a:ln cap="flat" cmpd="sng" w="9525">
            <a:solidFill>
              <a:srgbClr val="619AAB"/>
            </a:solidFill>
            <a:prstDash val="solid"/>
            <a:round/>
            <a:headEnd len="sm" w="sm" type="none"/>
            <a:tailEnd len="sm" w="sm" type="none"/>
          </a:ln>
        </p:spPr>
      </p:pic>
      <p:sp>
        <p:nvSpPr>
          <p:cNvPr id="447" name="Google Shape;447;p35"/>
          <p:cNvSpPr txBox="1"/>
          <p:nvPr>
            <p:ph idx="1" type="body"/>
          </p:nvPr>
        </p:nvSpPr>
        <p:spPr>
          <a:xfrm>
            <a:off x="271463" y="200028"/>
            <a:ext cx="11588843" cy="642938"/>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800"/>
              <a:buNone/>
            </a:pPr>
            <a:r>
              <a:rPr lang="en-US"/>
              <a:t>Projections: selection of (Global Ocean) General Circulation Models (GCMs)</a:t>
            </a:r>
            <a:endParaRPr/>
          </a:p>
          <a:p>
            <a:pPr indent="0" lvl="0" marL="0" rtl="0" algn="l">
              <a:lnSpc>
                <a:spcPct val="120000"/>
              </a:lnSpc>
              <a:spcBef>
                <a:spcPts val="1000"/>
              </a:spcBef>
              <a:spcAft>
                <a:spcPts val="0"/>
              </a:spcAft>
              <a:buSzPts val="2800"/>
              <a:buNone/>
            </a:pPr>
            <a:r>
              <a:t/>
            </a:r>
            <a:endParaRPr/>
          </a:p>
        </p:txBody>
      </p:sp>
      <p:pic>
        <p:nvPicPr>
          <p:cNvPr id="448" name="Google Shape;448;p35"/>
          <p:cNvPicPr preferRelativeResize="0"/>
          <p:nvPr/>
        </p:nvPicPr>
        <p:blipFill rotWithShape="1">
          <a:blip r:embed="rId4">
            <a:alphaModFix/>
          </a:blip>
          <a:srcRect b="0" l="0" r="0" t="0"/>
          <a:stretch/>
        </p:blipFill>
        <p:spPr>
          <a:xfrm>
            <a:off x="5547238" y="951222"/>
            <a:ext cx="4691034" cy="4016830"/>
          </a:xfrm>
          <a:prstGeom prst="rect">
            <a:avLst/>
          </a:prstGeom>
          <a:noFill/>
          <a:ln>
            <a:noFill/>
          </a:ln>
        </p:spPr>
      </p:pic>
      <p:sp>
        <p:nvSpPr>
          <p:cNvPr id="449" name="Google Shape;449;p35"/>
          <p:cNvSpPr txBox="1"/>
          <p:nvPr/>
        </p:nvSpPr>
        <p:spPr>
          <a:xfrm>
            <a:off x="7225240" y="1829872"/>
            <a:ext cx="11913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1980-1999</a:t>
            </a:r>
            <a:endParaRPr/>
          </a:p>
        </p:txBody>
      </p:sp>
      <p:sp>
        <p:nvSpPr>
          <p:cNvPr id="450" name="Google Shape;450;p35"/>
          <p:cNvSpPr txBox="1"/>
          <p:nvPr/>
        </p:nvSpPr>
        <p:spPr>
          <a:xfrm>
            <a:off x="1943894" y="3939328"/>
            <a:ext cx="3316934" cy="1477328"/>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Criteria for selection:</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Gill Sans"/>
                <a:ea typeface="Gill Sans"/>
                <a:cs typeface="Gill Sans"/>
                <a:sym typeface="Gill Sans"/>
              </a:rPr>
              <a:t>Carbonate dynamics</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Gill Sans"/>
                <a:ea typeface="Gill Sans"/>
                <a:cs typeface="Gill Sans"/>
                <a:sym typeface="Gill Sans"/>
              </a:rPr>
              <a:t>ESM models (have PON)</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Gill Sans"/>
                <a:ea typeface="Gill Sans"/>
                <a:cs typeface="Gill Sans"/>
                <a:sym typeface="Gill Sans"/>
              </a:rPr>
              <a:t>Realistic timing of Sea Ice melt</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Gill Sans"/>
                <a:ea typeface="Gill Sans"/>
                <a:cs typeface="Gill Sans"/>
                <a:sym typeface="Gill Sans"/>
              </a:rPr>
              <a:t>Spans warm, average, cool</a:t>
            </a:r>
            <a:endParaRPr/>
          </a:p>
        </p:txBody>
      </p:sp>
      <p:sp>
        <p:nvSpPr>
          <p:cNvPr id="451" name="Google Shape;451;p35"/>
          <p:cNvSpPr txBox="1"/>
          <p:nvPr/>
        </p:nvSpPr>
        <p:spPr>
          <a:xfrm>
            <a:off x="10541162" y="2075227"/>
            <a:ext cx="1847131"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GFDL ESM2M (cooler)</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CESM  (intermediate)</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MIROC ESMC (warmer)</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cxnSp>
        <p:nvCxnSpPr>
          <p:cNvPr id="452" name="Google Shape;452;p35"/>
          <p:cNvCxnSpPr/>
          <p:nvPr/>
        </p:nvCxnSpPr>
        <p:spPr>
          <a:xfrm rot="10800000">
            <a:off x="6841345" y="2374675"/>
            <a:ext cx="3548425" cy="122226"/>
          </a:xfrm>
          <a:prstGeom prst="straightConnector1">
            <a:avLst/>
          </a:prstGeom>
          <a:noFill/>
          <a:ln cap="flat" cmpd="sng" w="28575">
            <a:solidFill>
              <a:schemeClr val="accent2"/>
            </a:solidFill>
            <a:prstDash val="solid"/>
            <a:round/>
            <a:headEnd len="sm" w="sm" type="none"/>
            <a:tailEnd len="med" w="med" type="triangle"/>
          </a:ln>
        </p:spPr>
      </p:cxnSp>
      <p:cxnSp>
        <p:nvCxnSpPr>
          <p:cNvPr id="453" name="Google Shape;453;p35"/>
          <p:cNvCxnSpPr/>
          <p:nvPr/>
        </p:nvCxnSpPr>
        <p:spPr>
          <a:xfrm flipH="1">
            <a:off x="7420080" y="3639957"/>
            <a:ext cx="2969691" cy="651080"/>
          </a:xfrm>
          <a:prstGeom prst="straightConnector1">
            <a:avLst/>
          </a:prstGeom>
          <a:noFill/>
          <a:ln cap="flat" cmpd="sng" w="28575">
            <a:solidFill>
              <a:schemeClr val="accent2"/>
            </a:solidFill>
            <a:prstDash val="solid"/>
            <a:round/>
            <a:headEnd len="sm" w="sm" type="none"/>
            <a:tailEnd len="med" w="med" type="triangle"/>
          </a:ln>
        </p:spPr>
      </p:cxnSp>
      <p:cxnSp>
        <p:nvCxnSpPr>
          <p:cNvPr id="454" name="Google Shape;454;p35"/>
          <p:cNvCxnSpPr/>
          <p:nvPr/>
        </p:nvCxnSpPr>
        <p:spPr>
          <a:xfrm flipH="1">
            <a:off x="7225240" y="3138911"/>
            <a:ext cx="3160871" cy="309084"/>
          </a:xfrm>
          <a:prstGeom prst="straightConnector1">
            <a:avLst/>
          </a:prstGeom>
          <a:noFill/>
          <a:ln cap="flat" cmpd="sng" w="28575">
            <a:solidFill>
              <a:schemeClr val="accent2"/>
            </a:solidFill>
            <a:prstDash val="solid"/>
            <a:round/>
            <a:headEnd len="sm" w="sm" type="none"/>
            <a:tailEnd len="med" w="med" type="triangle"/>
          </a:ln>
        </p:spPr>
      </p:cxnSp>
      <p:sp>
        <p:nvSpPr>
          <p:cNvPr id="455" name="Google Shape;455;p35"/>
          <p:cNvSpPr/>
          <p:nvPr/>
        </p:nvSpPr>
        <p:spPr>
          <a:xfrm>
            <a:off x="1159353" y="5582326"/>
            <a:ext cx="9060411"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400">
                <a:solidFill>
                  <a:srgbClr val="7F7F7F"/>
                </a:solidFill>
                <a:latin typeface="Calibri"/>
                <a:ea typeface="Calibri"/>
                <a:cs typeface="Calibri"/>
                <a:sym typeface="Calibri"/>
              </a:rPr>
              <a:t>Hermann, A. J., G.A. Gibson, W. Cheng, I. Ortiz1,K. Aydin, M. Wang, A. B. Hollowed, and K. K. Holsman. (2019) Projected biophysical conditions of the Bering Sea to 2100 under multiple emission scenarios. ICES. doi: 10.1093/ices/fsz043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6"/>
          <p:cNvSpPr/>
          <p:nvPr/>
        </p:nvSpPr>
        <p:spPr>
          <a:xfrm>
            <a:off x="0" y="757965"/>
            <a:ext cx="8229600" cy="45719"/>
          </a:xfrm>
          <a:prstGeom prst="rect">
            <a:avLst/>
          </a:prstGeom>
          <a:solidFill>
            <a:srgbClr val="E8F6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61" name="Google Shape;461;p36"/>
          <p:cNvSpPr txBox="1"/>
          <p:nvPr>
            <p:ph idx="1" type="body"/>
          </p:nvPr>
        </p:nvSpPr>
        <p:spPr>
          <a:xfrm>
            <a:off x="271463" y="200028"/>
            <a:ext cx="11387137" cy="642938"/>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800"/>
              <a:buNone/>
            </a:pPr>
            <a:r>
              <a:rPr lang="en-US"/>
              <a:t>Results: Downscaled Bering10K ROMSNPZ high-resolution model (H16)</a:t>
            </a:r>
            <a:endParaRPr/>
          </a:p>
          <a:p>
            <a:pPr indent="0" lvl="0" marL="0" rtl="0" algn="l">
              <a:lnSpc>
                <a:spcPct val="120000"/>
              </a:lnSpc>
              <a:spcBef>
                <a:spcPts val="1000"/>
              </a:spcBef>
              <a:spcAft>
                <a:spcPts val="0"/>
              </a:spcAft>
              <a:buSzPts val="2800"/>
              <a:buNone/>
            </a:pPr>
            <a:r>
              <a:t/>
            </a:r>
            <a:endParaRPr/>
          </a:p>
        </p:txBody>
      </p:sp>
      <p:sp>
        <p:nvSpPr>
          <p:cNvPr id="462" name="Google Shape;462;p36"/>
          <p:cNvSpPr txBox="1"/>
          <p:nvPr/>
        </p:nvSpPr>
        <p:spPr>
          <a:xfrm>
            <a:off x="2454523" y="4749996"/>
            <a:ext cx="8077200" cy="435506"/>
          </a:xfrm>
          <a:prstGeom prst="rect">
            <a:avLst/>
          </a:prstGeom>
          <a:noFill/>
          <a:ln>
            <a:noFill/>
          </a:ln>
        </p:spPr>
        <p:txBody>
          <a:bodyPr anchorCtr="0" anchor="t" bIns="45700" lIns="91425" spcFirstLastPara="1" rIns="91425" wrap="square" tIns="45700">
            <a:normAutofit fontScale="82500" lnSpcReduction="20000"/>
          </a:bodyPr>
          <a:lstStyle/>
          <a:p>
            <a:pPr indent="0" lvl="0" marL="0" marR="0" rtl="0" algn="l">
              <a:lnSpc>
                <a:spcPct val="90000"/>
              </a:lnSpc>
              <a:spcBef>
                <a:spcPts val="0"/>
              </a:spcBef>
              <a:spcAft>
                <a:spcPts val="0"/>
              </a:spcAft>
              <a:buClr>
                <a:srgbClr val="7F7F7F"/>
              </a:buClr>
              <a:buSzPct val="100000"/>
              <a:buFont typeface="Calibri"/>
              <a:buNone/>
            </a:pPr>
            <a:r>
              <a:rPr b="0" i="0" lang="en-US" sz="3600" cap="none">
                <a:solidFill>
                  <a:srgbClr val="7F7F7F"/>
                </a:solidFill>
                <a:latin typeface="Calibri"/>
                <a:ea typeface="Calibri"/>
                <a:cs typeface="Calibri"/>
                <a:sym typeface="Calibri"/>
              </a:rPr>
              <a:t>INCREASED WARMING </a:t>
            </a:r>
            <a:r>
              <a:rPr b="0" i="0" lang="en-US" sz="3100" cap="none">
                <a:solidFill>
                  <a:srgbClr val="7F7F7F"/>
                </a:solidFill>
                <a:latin typeface="Calibri"/>
                <a:ea typeface="Calibri"/>
                <a:cs typeface="Calibri"/>
                <a:sym typeface="Calibri"/>
              </a:rPr>
              <a:t>(2090-2099)-(2010-2019)</a:t>
            </a:r>
            <a:endParaRPr b="0" i="0" sz="3600" cap="none">
              <a:solidFill>
                <a:srgbClr val="7F7F7F"/>
              </a:solidFill>
              <a:latin typeface="Calibri"/>
              <a:ea typeface="Calibri"/>
              <a:cs typeface="Calibri"/>
              <a:sym typeface="Calibri"/>
            </a:endParaRPr>
          </a:p>
        </p:txBody>
      </p:sp>
      <p:pic>
        <p:nvPicPr>
          <p:cNvPr id="463" name="Google Shape;463;p36"/>
          <p:cNvPicPr preferRelativeResize="0"/>
          <p:nvPr/>
        </p:nvPicPr>
        <p:blipFill rotWithShape="1">
          <a:blip r:embed="rId3">
            <a:alphaModFix/>
          </a:blip>
          <a:srcRect b="0" l="0" r="0" t="0"/>
          <a:stretch/>
        </p:blipFill>
        <p:spPr>
          <a:xfrm>
            <a:off x="1411941" y="1132828"/>
            <a:ext cx="9144000" cy="3354741"/>
          </a:xfrm>
          <a:prstGeom prst="rect">
            <a:avLst/>
          </a:prstGeom>
          <a:noFill/>
          <a:ln>
            <a:noFill/>
          </a:ln>
        </p:spPr>
      </p:pic>
      <p:sp>
        <p:nvSpPr>
          <p:cNvPr id="464" name="Google Shape;464;p36"/>
          <p:cNvSpPr txBox="1"/>
          <p:nvPr/>
        </p:nvSpPr>
        <p:spPr>
          <a:xfrm>
            <a:off x="2333499" y="1361621"/>
            <a:ext cx="296318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 Bottom Temp (</a:t>
            </a:r>
            <a:r>
              <a:rPr baseline="30000" lang="en-US" sz="1600">
                <a:solidFill>
                  <a:schemeClr val="dk1"/>
                </a:solidFill>
                <a:latin typeface="Calibri"/>
                <a:ea typeface="Calibri"/>
                <a:cs typeface="Calibri"/>
                <a:sym typeface="Calibri"/>
              </a:rPr>
              <a:t>o</a:t>
            </a:r>
            <a:r>
              <a:rPr lang="en-US" sz="1600">
                <a:solidFill>
                  <a:schemeClr val="dk1"/>
                </a:solidFill>
                <a:latin typeface="Calibri"/>
                <a:ea typeface="Calibri"/>
                <a:cs typeface="Calibri"/>
                <a:sym typeface="Calibri"/>
              </a:rPr>
              <a:t>C) (whole basin)</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RCP 8.5</a:t>
            </a:r>
            <a:endParaRPr/>
          </a:p>
        </p:txBody>
      </p:sp>
      <p:sp>
        <p:nvSpPr>
          <p:cNvPr id="465" name="Google Shape;465;p36"/>
          <p:cNvSpPr/>
          <p:nvPr/>
        </p:nvSpPr>
        <p:spPr>
          <a:xfrm>
            <a:off x="1159353" y="5582326"/>
            <a:ext cx="9060411"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400">
                <a:solidFill>
                  <a:srgbClr val="7F7F7F"/>
                </a:solidFill>
                <a:latin typeface="Calibri"/>
                <a:ea typeface="Calibri"/>
                <a:cs typeface="Calibri"/>
                <a:sym typeface="Calibri"/>
              </a:rPr>
              <a:t>Hermann, A. J., G.A. Gibson, W. Cheng, I. Ortiz1,K. Aydin, M. Wang, A. B. Hollowed, and K. K. Holsman. (2019) Projected biophysical conditions of the Bering Sea to 2100 under multiple emission scenarios. ICES. doi: 10.1093/ices/fsz043</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7"/>
          <p:cNvSpPr/>
          <p:nvPr/>
        </p:nvSpPr>
        <p:spPr>
          <a:xfrm>
            <a:off x="0" y="757965"/>
            <a:ext cx="8229600" cy="45719"/>
          </a:xfrm>
          <a:prstGeom prst="rect">
            <a:avLst/>
          </a:prstGeom>
          <a:solidFill>
            <a:srgbClr val="E8F6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71" name="Google Shape;471;p37"/>
          <p:cNvSpPr txBox="1"/>
          <p:nvPr>
            <p:ph idx="1" type="body"/>
          </p:nvPr>
        </p:nvSpPr>
        <p:spPr>
          <a:xfrm>
            <a:off x="271463" y="200028"/>
            <a:ext cx="11387137" cy="642938"/>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800"/>
              <a:buNone/>
            </a:pPr>
            <a:r>
              <a:rPr lang="en-US"/>
              <a:t>Results: Downscaled Bering10K ROMSNPZ high-resolution model (H16)</a:t>
            </a:r>
            <a:endParaRPr/>
          </a:p>
          <a:p>
            <a:pPr indent="0" lvl="0" marL="0" rtl="0" algn="l">
              <a:lnSpc>
                <a:spcPct val="120000"/>
              </a:lnSpc>
              <a:spcBef>
                <a:spcPts val="1000"/>
              </a:spcBef>
              <a:spcAft>
                <a:spcPts val="0"/>
              </a:spcAft>
              <a:buSzPts val="2800"/>
              <a:buNone/>
            </a:pPr>
            <a:r>
              <a:t/>
            </a:r>
            <a:endParaRPr/>
          </a:p>
        </p:txBody>
      </p:sp>
      <p:sp>
        <p:nvSpPr>
          <p:cNvPr id="472" name="Google Shape;472;p37"/>
          <p:cNvSpPr txBox="1"/>
          <p:nvPr/>
        </p:nvSpPr>
        <p:spPr>
          <a:xfrm>
            <a:off x="1667434" y="4749996"/>
            <a:ext cx="9453283" cy="435506"/>
          </a:xfrm>
          <a:prstGeom prst="rect">
            <a:avLst/>
          </a:prstGeom>
          <a:noFill/>
          <a:ln>
            <a:noFill/>
          </a:ln>
        </p:spPr>
        <p:txBody>
          <a:bodyPr anchorCtr="0" anchor="t" bIns="45700" lIns="91425" spcFirstLastPara="1" rIns="91425" wrap="square" tIns="45700">
            <a:normAutofit fontScale="82500" lnSpcReduction="20000"/>
          </a:bodyPr>
          <a:lstStyle/>
          <a:p>
            <a:pPr indent="0" lvl="0" marL="0" marR="0" rtl="0" algn="l">
              <a:lnSpc>
                <a:spcPct val="90000"/>
              </a:lnSpc>
              <a:spcBef>
                <a:spcPts val="0"/>
              </a:spcBef>
              <a:spcAft>
                <a:spcPts val="0"/>
              </a:spcAft>
              <a:buClr>
                <a:srgbClr val="7F7F7F"/>
              </a:buClr>
              <a:buSzPct val="100000"/>
              <a:buFont typeface="Calibri"/>
              <a:buNone/>
            </a:pPr>
            <a:r>
              <a:rPr b="0" i="0" lang="en-US" sz="3600" cap="none">
                <a:solidFill>
                  <a:srgbClr val="7F7F7F"/>
                </a:solidFill>
                <a:latin typeface="Calibri"/>
                <a:ea typeface="Calibri"/>
                <a:cs typeface="Calibri"/>
                <a:sym typeface="Calibri"/>
              </a:rPr>
              <a:t>DECLINES IN LARGE ZOOPLANKTON </a:t>
            </a:r>
            <a:r>
              <a:rPr b="0" i="0" lang="en-US" sz="3100" cap="none">
                <a:solidFill>
                  <a:srgbClr val="7F7F7F"/>
                </a:solidFill>
                <a:latin typeface="Calibri"/>
                <a:ea typeface="Calibri"/>
                <a:cs typeface="Calibri"/>
                <a:sym typeface="Calibri"/>
              </a:rPr>
              <a:t>(2090-2099)-(2010-2019)</a:t>
            </a:r>
            <a:endParaRPr/>
          </a:p>
          <a:p>
            <a:pPr indent="0" lvl="0" marL="0" marR="0" rtl="0" algn="l">
              <a:lnSpc>
                <a:spcPct val="90000"/>
              </a:lnSpc>
              <a:spcBef>
                <a:spcPts val="0"/>
              </a:spcBef>
              <a:spcAft>
                <a:spcPts val="0"/>
              </a:spcAft>
              <a:buClr>
                <a:srgbClr val="7F7F7F"/>
              </a:buClr>
              <a:buSzPct val="100000"/>
              <a:buFont typeface="Calibri"/>
              <a:buNone/>
            </a:pPr>
            <a:r>
              <a:t/>
            </a:r>
            <a:endParaRPr b="0" i="0" sz="3600" cap="none">
              <a:solidFill>
                <a:srgbClr val="7F7F7F"/>
              </a:solidFill>
              <a:latin typeface="Calibri"/>
              <a:ea typeface="Calibri"/>
              <a:cs typeface="Calibri"/>
              <a:sym typeface="Calibri"/>
            </a:endParaRPr>
          </a:p>
        </p:txBody>
      </p:sp>
      <p:sp>
        <p:nvSpPr>
          <p:cNvPr id="473" name="Google Shape;473;p37"/>
          <p:cNvSpPr/>
          <p:nvPr/>
        </p:nvSpPr>
        <p:spPr>
          <a:xfrm>
            <a:off x="1159353" y="5582326"/>
            <a:ext cx="9060411"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400">
                <a:solidFill>
                  <a:srgbClr val="7F7F7F"/>
                </a:solidFill>
                <a:latin typeface="Calibri"/>
                <a:ea typeface="Calibri"/>
                <a:cs typeface="Calibri"/>
                <a:sym typeface="Calibri"/>
              </a:rPr>
              <a:t>Hermann, A. J., G.A. Gibson, W. Cheng, I. Ortiz1,K. Aydin, M. Wang, A. B. Hollowed, and K. K. Holsman. (2019) Projected biophysical conditions of the Bering Sea to 2100 under multiple emission scenarios. ICES. doi: 10.1093/ices/fsz043</a:t>
            </a:r>
            <a:endParaRPr/>
          </a:p>
        </p:txBody>
      </p:sp>
      <p:pic>
        <p:nvPicPr>
          <p:cNvPr id="474" name="Google Shape;474;p37"/>
          <p:cNvPicPr preferRelativeResize="0"/>
          <p:nvPr/>
        </p:nvPicPr>
        <p:blipFill rotWithShape="1">
          <a:blip r:embed="rId3">
            <a:alphaModFix/>
          </a:blip>
          <a:srcRect b="0" l="0" r="0" t="0"/>
          <a:stretch/>
        </p:blipFill>
        <p:spPr>
          <a:xfrm>
            <a:off x="1393031" y="1049112"/>
            <a:ext cx="9144000" cy="36616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8"/>
          <p:cNvSpPr txBox="1"/>
          <p:nvPr>
            <p:ph idx="1" type="body"/>
          </p:nvPr>
        </p:nvSpPr>
        <p:spPr>
          <a:xfrm>
            <a:off x="271463" y="200028"/>
            <a:ext cx="7958137" cy="642938"/>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800"/>
              <a:buNone/>
            </a:pPr>
            <a:r>
              <a:rPr lang="en-US"/>
              <a:t>ACLIM Phase 2</a:t>
            </a:r>
            <a:endParaRPr/>
          </a:p>
        </p:txBody>
      </p:sp>
      <p:pic>
        <p:nvPicPr>
          <p:cNvPr id="480" name="Google Shape;480;p38"/>
          <p:cNvPicPr preferRelativeResize="0"/>
          <p:nvPr/>
        </p:nvPicPr>
        <p:blipFill rotWithShape="1">
          <a:blip r:embed="rId3">
            <a:alphaModFix/>
          </a:blip>
          <a:srcRect b="0" l="0" r="0" t="0"/>
          <a:stretch/>
        </p:blipFill>
        <p:spPr>
          <a:xfrm>
            <a:off x="4662312" y="338667"/>
            <a:ext cx="7665156" cy="5746043"/>
          </a:xfrm>
          <a:prstGeom prst="rect">
            <a:avLst/>
          </a:prstGeom>
          <a:noFill/>
          <a:ln>
            <a:noFill/>
          </a:ln>
        </p:spPr>
      </p:pic>
      <p:pic>
        <p:nvPicPr>
          <p:cNvPr id="481" name="Google Shape;481;p38"/>
          <p:cNvPicPr preferRelativeResize="0"/>
          <p:nvPr/>
        </p:nvPicPr>
        <p:blipFill rotWithShape="1">
          <a:blip r:embed="rId4">
            <a:alphaModFix/>
          </a:blip>
          <a:srcRect b="0" l="0" r="0" t="0"/>
          <a:stretch/>
        </p:blipFill>
        <p:spPr>
          <a:xfrm>
            <a:off x="271463" y="2528712"/>
            <a:ext cx="3805829" cy="2675465"/>
          </a:xfrm>
          <a:prstGeom prst="rect">
            <a:avLst/>
          </a:prstGeom>
          <a:noFill/>
          <a:ln>
            <a:noFill/>
          </a:ln>
        </p:spPr>
      </p:pic>
      <p:sp>
        <p:nvSpPr>
          <p:cNvPr id="482" name="Google Shape;482;p38"/>
          <p:cNvSpPr/>
          <p:nvPr/>
        </p:nvSpPr>
        <p:spPr>
          <a:xfrm rot="-9676205">
            <a:off x="3255522" y="4191599"/>
            <a:ext cx="1317811" cy="249735"/>
          </a:xfrm>
          <a:prstGeom prst="leftArrow">
            <a:avLst>
              <a:gd fmla="val 50000" name="adj1"/>
              <a:gd fmla="val 50000" name="adj2"/>
            </a:avLst>
          </a:prstGeom>
          <a:solidFill>
            <a:schemeClr val="accent2"/>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83" name="Google Shape;483;p38"/>
          <p:cNvSpPr/>
          <p:nvPr/>
        </p:nvSpPr>
        <p:spPr>
          <a:xfrm>
            <a:off x="747600" y="2045467"/>
            <a:ext cx="30119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ACLIM 1 : 10layer model (H16)</a:t>
            </a:r>
            <a:endParaRPr/>
          </a:p>
        </p:txBody>
      </p:sp>
      <p:sp>
        <p:nvSpPr>
          <p:cNvPr id="484" name="Google Shape;484;p38"/>
          <p:cNvSpPr/>
          <p:nvPr/>
        </p:nvSpPr>
        <p:spPr>
          <a:xfrm>
            <a:off x="7744179" y="5595823"/>
            <a:ext cx="247606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30 layer model (K20D19)</a:t>
            </a:r>
            <a:endParaRPr/>
          </a:p>
        </p:txBody>
      </p:sp>
      <p:sp>
        <p:nvSpPr>
          <p:cNvPr id="485" name="Google Shape;485;p38"/>
          <p:cNvSpPr/>
          <p:nvPr/>
        </p:nvSpPr>
        <p:spPr>
          <a:xfrm rot="-9676205">
            <a:off x="5095646" y="3861764"/>
            <a:ext cx="1317811" cy="249735"/>
          </a:xfrm>
          <a:prstGeom prst="leftArrow">
            <a:avLst>
              <a:gd fmla="val 50000" name="adj1"/>
              <a:gd fmla="val 50000" name="adj2"/>
            </a:avLst>
          </a:prstGeom>
          <a:solidFill>
            <a:schemeClr val="accent2"/>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86" name="Google Shape;486;p38"/>
          <p:cNvSpPr txBox="1"/>
          <p:nvPr/>
        </p:nvSpPr>
        <p:spPr>
          <a:xfrm>
            <a:off x="1078606" y="6147242"/>
            <a:ext cx="10885711" cy="3385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600"/>
              <a:buFont typeface="Calibri"/>
              <a:buNone/>
            </a:pPr>
            <a:r>
              <a:rPr lang="en-US" sz="1600">
                <a:solidFill>
                  <a:srgbClr val="7F7F7F"/>
                </a:solidFill>
                <a:latin typeface="Calibri"/>
                <a:ea typeface="Calibri"/>
                <a:cs typeface="Calibri"/>
                <a:sym typeface="Calibri"/>
              </a:rPr>
              <a:t>Hermann et al. 2013,2016, 2019; Kearney et al. 2020; Hollowed et al. 2020. Frontiers in Mar. Sci. </a:t>
            </a:r>
            <a:r>
              <a:rPr lang="en-US" sz="900">
                <a:solidFill>
                  <a:srgbClr val="7F7F7F"/>
                </a:solidFill>
                <a:latin typeface="Calibri"/>
                <a:ea typeface="Calibri"/>
                <a:cs typeface="Calibri"/>
                <a:sym typeface="Calibri"/>
              </a:rPr>
              <a:t> </a:t>
            </a:r>
            <a:r>
              <a:rPr lang="en-US" sz="1600">
                <a:solidFill>
                  <a:srgbClr val="7F7F7F"/>
                </a:solidFill>
                <a:latin typeface="Calibri"/>
                <a:ea typeface="Calibri"/>
                <a:cs typeface="Calibri"/>
                <a:sym typeface="Calibri"/>
              </a:rPr>
              <a:t>doi: 10.3389/fmars.2019.00775 </a:t>
            </a:r>
            <a:endParaRPr sz="1800">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1"/>
          <p:cNvSpPr txBox="1"/>
          <p:nvPr>
            <p:ph type="title"/>
          </p:nvPr>
        </p:nvSpPr>
        <p:spPr>
          <a:xfrm>
            <a:off x="711149" y="2801792"/>
            <a:ext cx="10769700" cy="43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23525D"/>
              </a:buClr>
              <a:buSzPts val="6000"/>
              <a:buFont typeface="Calibri"/>
              <a:buNone/>
            </a:pPr>
            <a:r>
              <a:rPr lang="en-US">
                <a:solidFill>
                  <a:srgbClr val="20124D"/>
                </a:solidFill>
              </a:rPr>
              <a:t>ACLIM 2.0</a:t>
            </a:r>
            <a:br>
              <a:rPr lang="en-US">
                <a:solidFill>
                  <a:srgbClr val="20124D"/>
                </a:solidFill>
              </a:rPr>
            </a:br>
            <a:r>
              <a:rPr lang="en-US" sz="2400">
                <a:solidFill>
                  <a:srgbClr val="20124D"/>
                </a:solidFill>
              </a:rPr>
              <a:t> </a:t>
            </a:r>
            <a:r>
              <a:rPr b="1" lang="en-US" sz="2400">
                <a:solidFill>
                  <a:srgbClr val="20124D"/>
                </a:solidFill>
              </a:rPr>
              <a:t>BUILDING PATHWAYS TO RESILIENCE THROUGH EVALUATION OF CLIMATE IMPACTS, RISK, &amp; ADAPTATION RESPONSES OF MARINE ECOSYSTEMS, FISHERIES, &amp; EBS COASTAL COMMUNITIES</a:t>
            </a:r>
            <a:br>
              <a:rPr lang="en-US">
                <a:solidFill>
                  <a:srgbClr val="20124D"/>
                </a:solidFill>
              </a:rPr>
            </a:br>
            <a:endParaRPr>
              <a:solidFill>
                <a:srgbClr val="20124D"/>
              </a:solidFill>
            </a:endParaRPr>
          </a:p>
        </p:txBody>
      </p:sp>
      <p:pic>
        <p:nvPicPr>
          <p:cNvPr id="166" name="Google Shape;166;p21"/>
          <p:cNvPicPr preferRelativeResize="0"/>
          <p:nvPr/>
        </p:nvPicPr>
        <p:blipFill rotWithShape="1">
          <a:blip r:embed="rId3">
            <a:alphaModFix/>
          </a:blip>
          <a:srcRect b="0" l="0" r="0" t="0"/>
          <a:stretch/>
        </p:blipFill>
        <p:spPr>
          <a:xfrm>
            <a:off x="4716850" y="221949"/>
            <a:ext cx="2581850" cy="2337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39"/>
          <p:cNvPicPr preferRelativeResize="0"/>
          <p:nvPr/>
        </p:nvPicPr>
        <p:blipFill rotWithShape="1">
          <a:blip r:embed="rId3">
            <a:alphaModFix/>
          </a:blip>
          <a:srcRect b="0" l="0" r="0" t="0"/>
          <a:stretch/>
        </p:blipFill>
        <p:spPr>
          <a:xfrm>
            <a:off x="-180221" y="0"/>
            <a:ext cx="8728364" cy="6858000"/>
          </a:xfrm>
          <a:prstGeom prst="rect">
            <a:avLst/>
          </a:prstGeom>
          <a:noFill/>
          <a:ln>
            <a:noFill/>
          </a:ln>
        </p:spPr>
      </p:pic>
      <p:grpSp>
        <p:nvGrpSpPr>
          <p:cNvPr id="493" name="Google Shape;493;p39"/>
          <p:cNvGrpSpPr/>
          <p:nvPr/>
        </p:nvGrpSpPr>
        <p:grpSpPr>
          <a:xfrm>
            <a:off x="3589738" y="1286192"/>
            <a:ext cx="2038122" cy="664145"/>
            <a:chOff x="3589738" y="1286192"/>
            <a:chExt cx="2038122" cy="664145"/>
          </a:xfrm>
        </p:grpSpPr>
        <p:sp>
          <p:nvSpPr>
            <p:cNvPr id="494" name="Google Shape;494;p39"/>
            <p:cNvSpPr txBox="1"/>
            <p:nvPr/>
          </p:nvSpPr>
          <p:spPr>
            <a:xfrm>
              <a:off x="3589738" y="1286192"/>
              <a:ext cx="19740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619AAB"/>
                  </a:solidFill>
                  <a:latin typeface="Gill Sans"/>
                  <a:ea typeface="Gill Sans"/>
                  <a:cs typeface="Gill Sans"/>
                  <a:sym typeface="Gill Sans"/>
                </a:rPr>
                <a:t>ACLIM1.0 (CMIP5)</a:t>
              </a:r>
              <a:endParaRPr/>
            </a:p>
          </p:txBody>
        </p:sp>
        <p:sp>
          <p:nvSpPr>
            <p:cNvPr id="495" name="Google Shape;495;p39"/>
            <p:cNvSpPr txBox="1"/>
            <p:nvPr/>
          </p:nvSpPr>
          <p:spPr>
            <a:xfrm>
              <a:off x="3589738" y="1581005"/>
              <a:ext cx="20381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2"/>
                  </a:solidFill>
                  <a:latin typeface="Gill Sans"/>
                  <a:ea typeface="Gill Sans"/>
                  <a:cs typeface="Gill Sans"/>
                  <a:sym typeface="Gill Sans"/>
                </a:rPr>
                <a:t>ACLIM2.0 (CMIP6)</a:t>
              </a:r>
              <a:endParaRPr/>
            </a:p>
          </p:txBody>
        </p:sp>
      </p:grpSp>
      <p:grpSp>
        <p:nvGrpSpPr>
          <p:cNvPr id="496" name="Google Shape;496;p39"/>
          <p:cNvGrpSpPr/>
          <p:nvPr/>
        </p:nvGrpSpPr>
        <p:grpSpPr>
          <a:xfrm>
            <a:off x="3163420" y="1275438"/>
            <a:ext cx="5405252" cy="3693319"/>
            <a:chOff x="3163420" y="1275438"/>
            <a:chExt cx="5405252" cy="3693319"/>
          </a:xfrm>
        </p:grpSpPr>
        <p:sp>
          <p:nvSpPr>
            <p:cNvPr id="497" name="Google Shape;497;p39"/>
            <p:cNvSpPr txBox="1"/>
            <p:nvPr/>
          </p:nvSpPr>
          <p:spPr>
            <a:xfrm>
              <a:off x="7709141" y="1275438"/>
              <a:ext cx="859531"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2"/>
                  </a:solidFill>
                  <a:latin typeface="Gill Sans"/>
                  <a:ea typeface="Gill Sans"/>
                  <a:cs typeface="Gill Sans"/>
                  <a:sym typeface="Gill Sans"/>
                </a:rPr>
                <a:t>SSP585</a:t>
              </a:r>
              <a:endParaRPr/>
            </a:p>
            <a:p>
              <a:pPr indent="0" lvl="0" marL="0" marR="0" rtl="0" algn="l">
                <a:spcBef>
                  <a:spcPts val="0"/>
                </a:spcBef>
                <a:spcAft>
                  <a:spcPts val="0"/>
                </a:spcAft>
                <a:buNone/>
              </a:pPr>
              <a:r>
                <a:t/>
              </a:r>
              <a:endParaRPr sz="1800">
                <a:solidFill>
                  <a:schemeClr val="accent2"/>
                </a:solidFill>
                <a:latin typeface="Gill Sans"/>
                <a:ea typeface="Gill Sans"/>
                <a:cs typeface="Gill Sans"/>
                <a:sym typeface="Gill Sans"/>
              </a:endParaRPr>
            </a:p>
            <a:p>
              <a:pPr indent="0" lvl="0" marL="0" marR="0" rtl="0" algn="l">
                <a:spcBef>
                  <a:spcPts val="0"/>
                </a:spcBef>
                <a:spcAft>
                  <a:spcPts val="0"/>
                </a:spcAft>
                <a:buNone/>
              </a:pPr>
              <a:r>
                <a:t/>
              </a:r>
              <a:endParaRPr sz="1800">
                <a:solidFill>
                  <a:schemeClr val="accent2"/>
                </a:solidFill>
                <a:latin typeface="Gill Sans"/>
                <a:ea typeface="Gill Sans"/>
                <a:cs typeface="Gill Sans"/>
                <a:sym typeface="Gill Sans"/>
              </a:endParaRPr>
            </a:p>
            <a:p>
              <a:pPr indent="0" lvl="0" marL="0" marR="0" rtl="0" algn="l">
                <a:spcBef>
                  <a:spcPts val="0"/>
                </a:spcBef>
                <a:spcAft>
                  <a:spcPts val="0"/>
                </a:spcAft>
                <a:buNone/>
              </a:pPr>
              <a:r>
                <a:t/>
              </a:r>
              <a:endParaRPr sz="1800">
                <a:solidFill>
                  <a:schemeClr val="accent2"/>
                </a:solidFill>
                <a:latin typeface="Gill Sans"/>
                <a:ea typeface="Gill Sans"/>
                <a:cs typeface="Gill Sans"/>
                <a:sym typeface="Gill Sans"/>
              </a:endParaRPr>
            </a:p>
            <a:p>
              <a:pPr indent="0" lvl="0" marL="0" marR="0" rtl="0" algn="l">
                <a:spcBef>
                  <a:spcPts val="0"/>
                </a:spcBef>
                <a:spcAft>
                  <a:spcPts val="0"/>
                </a:spcAft>
                <a:buNone/>
              </a:pPr>
              <a:r>
                <a:t/>
              </a:r>
              <a:endParaRPr sz="1800">
                <a:solidFill>
                  <a:schemeClr val="accent2"/>
                </a:solidFill>
                <a:latin typeface="Gill Sans"/>
                <a:ea typeface="Gill Sans"/>
                <a:cs typeface="Gill Sans"/>
                <a:sym typeface="Gill Sans"/>
              </a:endParaRPr>
            </a:p>
            <a:p>
              <a:pPr indent="0" lvl="0" marL="0" marR="0" rtl="0" algn="l">
                <a:spcBef>
                  <a:spcPts val="0"/>
                </a:spcBef>
                <a:spcAft>
                  <a:spcPts val="0"/>
                </a:spcAft>
                <a:buNone/>
              </a:pPr>
              <a:r>
                <a:t/>
              </a:r>
              <a:endParaRPr sz="1800">
                <a:solidFill>
                  <a:schemeClr val="accent2"/>
                </a:solidFill>
                <a:latin typeface="Gill Sans"/>
                <a:ea typeface="Gill Sans"/>
                <a:cs typeface="Gill Sans"/>
                <a:sym typeface="Gill Sans"/>
              </a:endParaRPr>
            </a:p>
            <a:p>
              <a:pPr indent="0" lvl="0" marL="0" marR="0" rtl="0" algn="l">
                <a:spcBef>
                  <a:spcPts val="0"/>
                </a:spcBef>
                <a:spcAft>
                  <a:spcPts val="0"/>
                </a:spcAft>
                <a:buNone/>
              </a:pPr>
              <a:r>
                <a:t/>
              </a:r>
              <a:endParaRPr sz="1800">
                <a:solidFill>
                  <a:schemeClr val="accent2"/>
                </a:solidFill>
                <a:latin typeface="Gill Sans"/>
                <a:ea typeface="Gill Sans"/>
                <a:cs typeface="Gill Sans"/>
                <a:sym typeface="Gill Sans"/>
              </a:endParaRPr>
            </a:p>
            <a:p>
              <a:pPr indent="0" lvl="0" marL="0" marR="0" rtl="0" algn="l">
                <a:spcBef>
                  <a:spcPts val="0"/>
                </a:spcBef>
                <a:spcAft>
                  <a:spcPts val="0"/>
                </a:spcAft>
                <a:buNone/>
              </a:pPr>
              <a:r>
                <a:t/>
              </a:r>
              <a:endParaRPr sz="1800">
                <a:solidFill>
                  <a:schemeClr val="accent2"/>
                </a:solidFill>
                <a:latin typeface="Gill Sans"/>
                <a:ea typeface="Gill Sans"/>
                <a:cs typeface="Gill Sans"/>
                <a:sym typeface="Gill Sans"/>
              </a:endParaRPr>
            </a:p>
            <a:p>
              <a:pPr indent="0" lvl="0" marL="0" marR="0" rtl="0" algn="l">
                <a:spcBef>
                  <a:spcPts val="0"/>
                </a:spcBef>
                <a:spcAft>
                  <a:spcPts val="0"/>
                </a:spcAft>
                <a:buNone/>
              </a:pPr>
              <a:r>
                <a:t/>
              </a:r>
              <a:endParaRPr sz="1800">
                <a:solidFill>
                  <a:schemeClr val="accent2"/>
                </a:solidFill>
                <a:latin typeface="Gill Sans"/>
                <a:ea typeface="Gill Sans"/>
                <a:cs typeface="Gill Sans"/>
                <a:sym typeface="Gill Sans"/>
              </a:endParaRPr>
            </a:p>
            <a:p>
              <a:pPr indent="0" lvl="0" marL="0" marR="0" rtl="0" algn="l">
                <a:spcBef>
                  <a:spcPts val="0"/>
                </a:spcBef>
                <a:spcAft>
                  <a:spcPts val="0"/>
                </a:spcAft>
                <a:buNone/>
              </a:pPr>
              <a:r>
                <a:t/>
              </a:r>
              <a:endParaRPr sz="1800">
                <a:solidFill>
                  <a:schemeClr val="accent2"/>
                </a:solidFill>
                <a:latin typeface="Gill Sans"/>
                <a:ea typeface="Gill Sans"/>
                <a:cs typeface="Gill Sans"/>
                <a:sym typeface="Gill Sans"/>
              </a:endParaRPr>
            </a:p>
            <a:p>
              <a:pPr indent="0" lvl="0" marL="0" marR="0" rtl="0" algn="l">
                <a:spcBef>
                  <a:spcPts val="0"/>
                </a:spcBef>
                <a:spcAft>
                  <a:spcPts val="0"/>
                </a:spcAft>
                <a:buNone/>
              </a:pPr>
              <a:r>
                <a:t/>
              </a:r>
              <a:endParaRPr sz="1800">
                <a:solidFill>
                  <a:schemeClr val="accent2"/>
                </a:solidFill>
                <a:latin typeface="Gill Sans"/>
                <a:ea typeface="Gill Sans"/>
                <a:cs typeface="Gill Sans"/>
                <a:sym typeface="Gill Sans"/>
              </a:endParaRPr>
            </a:p>
            <a:p>
              <a:pPr indent="0" lvl="0" marL="0" marR="0" rtl="0" algn="l">
                <a:spcBef>
                  <a:spcPts val="0"/>
                </a:spcBef>
                <a:spcAft>
                  <a:spcPts val="0"/>
                </a:spcAft>
                <a:buNone/>
              </a:pPr>
              <a:r>
                <a:t/>
              </a:r>
              <a:endParaRPr sz="1800">
                <a:solidFill>
                  <a:schemeClr val="accent2"/>
                </a:solidFill>
                <a:latin typeface="Gill Sans"/>
                <a:ea typeface="Gill Sans"/>
                <a:cs typeface="Gill Sans"/>
                <a:sym typeface="Gill Sans"/>
              </a:endParaRPr>
            </a:p>
            <a:p>
              <a:pPr indent="0" lvl="0" marL="0" marR="0" rtl="0" algn="l">
                <a:spcBef>
                  <a:spcPts val="0"/>
                </a:spcBef>
                <a:spcAft>
                  <a:spcPts val="0"/>
                </a:spcAft>
                <a:buNone/>
              </a:pPr>
              <a:r>
                <a:rPr lang="en-US" sz="1800">
                  <a:solidFill>
                    <a:schemeClr val="accent2"/>
                  </a:solidFill>
                  <a:latin typeface="Gill Sans"/>
                  <a:ea typeface="Gill Sans"/>
                  <a:cs typeface="Gill Sans"/>
                  <a:sym typeface="Gill Sans"/>
                </a:rPr>
                <a:t>SSP126</a:t>
              </a:r>
              <a:endParaRPr/>
            </a:p>
          </p:txBody>
        </p:sp>
        <p:sp>
          <p:nvSpPr>
            <p:cNvPr id="498" name="Google Shape;498;p39"/>
            <p:cNvSpPr/>
            <p:nvPr/>
          </p:nvSpPr>
          <p:spPr>
            <a:xfrm>
              <a:off x="3163420" y="3608739"/>
              <a:ext cx="4544079" cy="1221527"/>
            </a:xfrm>
            <a:custGeom>
              <a:rect b="b" l="l" r="r" t="t"/>
              <a:pathLst>
                <a:path extrusionOk="0" h="1221527" w="4544079">
                  <a:moveTo>
                    <a:pt x="0" y="20940"/>
                  </a:moveTo>
                  <a:lnTo>
                    <a:pt x="272225" y="0"/>
                  </a:lnTo>
                  <a:lnTo>
                    <a:pt x="802717" y="139603"/>
                  </a:lnTo>
                  <a:lnTo>
                    <a:pt x="1905581" y="572372"/>
                  </a:lnTo>
                  <a:lnTo>
                    <a:pt x="2443053" y="753856"/>
                  </a:lnTo>
                  <a:lnTo>
                    <a:pt x="3196909" y="977221"/>
                  </a:lnTo>
                  <a:lnTo>
                    <a:pt x="3490076" y="1081924"/>
                  </a:lnTo>
                  <a:lnTo>
                    <a:pt x="3985667" y="1214546"/>
                  </a:lnTo>
                  <a:lnTo>
                    <a:pt x="4544079" y="1221527"/>
                  </a:lnTo>
                </a:path>
              </a:pathLst>
            </a:custGeom>
            <a:noFill/>
            <a:ln cap="flat" cmpd="sng" w="762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99" name="Google Shape;499;p39"/>
            <p:cNvSpPr/>
            <p:nvPr/>
          </p:nvSpPr>
          <p:spPr>
            <a:xfrm>
              <a:off x="3287652" y="1361130"/>
              <a:ext cx="4362595" cy="2212708"/>
            </a:xfrm>
            <a:custGeom>
              <a:rect b="b" l="l" r="r" t="t"/>
              <a:pathLst>
                <a:path extrusionOk="0" h="2212708" w="4362595">
                  <a:moveTo>
                    <a:pt x="0" y="2212708"/>
                  </a:moveTo>
                  <a:lnTo>
                    <a:pt x="502571" y="1947462"/>
                  </a:lnTo>
                  <a:lnTo>
                    <a:pt x="1130785" y="1577514"/>
                  </a:lnTo>
                  <a:lnTo>
                    <a:pt x="1710137" y="1179646"/>
                  </a:lnTo>
                  <a:lnTo>
                    <a:pt x="2561716" y="502571"/>
                  </a:lnTo>
                  <a:lnTo>
                    <a:pt x="2910724" y="258265"/>
                  </a:lnTo>
                  <a:lnTo>
                    <a:pt x="3315572" y="13960"/>
                  </a:lnTo>
                  <a:lnTo>
                    <a:pt x="3846064" y="0"/>
                  </a:lnTo>
                  <a:lnTo>
                    <a:pt x="4362595" y="104702"/>
                  </a:lnTo>
                </a:path>
              </a:pathLst>
            </a:custGeom>
            <a:noFill/>
            <a:ln cap="flat" cmpd="sng" w="762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grpSp>
        <p:nvGrpSpPr>
          <p:cNvPr id="500" name="Google Shape;500;p39"/>
          <p:cNvGrpSpPr/>
          <p:nvPr/>
        </p:nvGrpSpPr>
        <p:grpSpPr>
          <a:xfrm>
            <a:off x="2785081" y="1829435"/>
            <a:ext cx="5895623" cy="2585323"/>
            <a:chOff x="2785081" y="1829435"/>
            <a:chExt cx="5895623" cy="2585323"/>
          </a:xfrm>
        </p:grpSpPr>
        <p:grpSp>
          <p:nvGrpSpPr>
            <p:cNvPr id="501" name="Google Shape;501;p39"/>
            <p:cNvGrpSpPr/>
            <p:nvPr/>
          </p:nvGrpSpPr>
          <p:grpSpPr>
            <a:xfrm>
              <a:off x="2785081" y="1975383"/>
              <a:ext cx="4886107" cy="2254590"/>
              <a:chOff x="2785081" y="1975383"/>
              <a:chExt cx="4886107" cy="2254590"/>
            </a:xfrm>
          </p:grpSpPr>
          <p:sp>
            <p:nvSpPr>
              <p:cNvPr id="502" name="Google Shape;502;p39"/>
              <p:cNvSpPr/>
              <p:nvPr/>
            </p:nvSpPr>
            <p:spPr>
              <a:xfrm>
                <a:off x="2785081" y="3559878"/>
                <a:ext cx="4886107" cy="670095"/>
              </a:xfrm>
              <a:custGeom>
                <a:rect b="b" l="l" r="r" t="t"/>
                <a:pathLst>
                  <a:path extrusionOk="0" h="670095" w="4886107">
                    <a:moveTo>
                      <a:pt x="0" y="153563"/>
                    </a:moveTo>
                    <a:lnTo>
                      <a:pt x="628214" y="118662"/>
                    </a:lnTo>
                    <a:lnTo>
                      <a:pt x="1123804" y="41881"/>
                    </a:lnTo>
                    <a:lnTo>
                      <a:pt x="1542614" y="0"/>
                    </a:lnTo>
                    <a:lnTo>
                      <a:pt x="1891621" y="0"/>
                    </a:lnTo>
                    <a:lnTo>
                      <a:pt x="2212708" y="13960"/>
                    </a:lnTo>
                    <a:lnTo>
                      <a:pt x="2715279" y="160543"/>
                    </a:lnTo>
                    <a:lnTo>
                      <a:pt x="3301612" y="390888"/>
                    </a:lnTo>
                    <a:lnTo>
                      <a:pt x="3776263" y="635194"/>
                    </a:lnTo>
                    <a:lnTo>
                      <a:pt x="3832104" y="670095"/>
                    </a:lnTo>
                    <a:lnTo>
                      <a:pt x="4886107" y="670095"/>
                    </a:lnTo>
                  </a:path>
                </a:pathLst>
              </a:custGeom>
              <a:noFill/>
              <a:ln cap="flat" cmpd="sng" w="76200">
                <a:solidFill>
                  <a:srgbClr val="619A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03" name="Google Shape;503;p39"/>
              <p:cNvSpPr/>
              <p:nvPr/>
            </p:nvSpPr>
            <p:spPr>
              <a:xfrm>
                <a:off x="2785081" y="1975383"/>
                <a:ext cx="4886107" cy="1724098"/>
              </a:xfrm>
              <a:custGeom>
                <a:rect b="b" l="l" r="r" t="t"/>
                <a:pathLst>
                  <a:path extrusionOk="0" h="1724098" w="4886107">
                    <a:moveTo>
                      <a:pt x="0" y="1724098"/>
                    </a:moveTo>
                    <a:lnTo>
                      <a:pt x="181484" y="1689197"/>
                    </a:lnTo>
                    <a:lnTo>
                      <a:pt x="725936" y="1465832"/>
                    </a:lnTo>
                    <a:lnTo>
                      <a:pt x="1137765" y="1319249"/>
                    </a:lnTo>
                    <a:lnTo>
                      <a:pt x="2024244" y="851579"/>
                    </a:lnTo>
                    <a:lnTo>
                      <a:pt x="2659438" y="495591"/>
                    </a:lnTo>
                    <a:lnTo>
                      <a:pt x="2882803" y="383909"/>
                    </a:lnTo>
                    <a:lnTo>
                      <a:pt x="3406314" y="195444"/>
                    </a:lnTo>
                    <a:lnTo>
                      <a:pt x="4160171" y="48861"/>
                    </a:lnTo>
                    <a:lnTo>
                      <a:pt x="4627841" y="6980"/>
                    </a:lnTo>
                    <a:lnTo>
                      <a:pt x="4886107" y="0"/>
                    </a:lnTo>
                  </a:path>
                </a:pathLst>
              </a:custGeom>
              <a:noFill/>
              <a:ln cap="flat" cmpd="sng" w="76200">
                <a:solidFill>
                  <a:srgbClr val="619A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504" name="Google Shape;504;p39"/>
            <p:cNvSpPr/>
            <p:nvPr/>
          </p:nvSpPr>
          <p:spPr>
            <a:xfrm>
              <a:off x="7707499" y="1829435"/>
              <a:ext cx="973205" cy="258532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619AAB"/>
                  </a:solidFill>
                  <a:latin typeface="Gill Sans"/>
                  <a:ea typeface="Gill Sans"/>
                  <a:cs typeface="Gill Sans"/>
                  <a:sym typeface="Gill Sans"/>
                </a:rPr>
                <a:t>RCP8.5</a:t>
              </a:r>
              <a:endParaRPr/>
            </a:p>
            <a:p>
              <a:pPr indent="0" lvl="0" marL="0" marR="0" rtl="0" algn="l">
                <a:spcBef>
                  <a:spcPts val="0"/>
                </a:spcBef>
                <a:spcAft>
                  <a:spcPts val="0"/>
                </a:spcAft>
                <a:buNone/>
              </a:pPr>
              <a:r>
                <a:t/>
              </a:r>
              <a:endParaRPr sz="1800">
                <a:solidFill>
                  <a:srgbClr val="619AAB"/>
                </a:solidFill>
                <a:latin typeface="Gill Sans"/>
                <a:ea typeface="Gill Sans"/>
                <a:cs typeface="Gill Sans"/>
                <a:sym typeface="Gill Sans"/>
              </a:endParaRPr>
            </a:p>
            <a:p>
              <a:pPr indent="0" lvl="0" marL="0" marR="0" rtl="0" algn="l">
                <a:spcBef>
                  <a:spcPts val="0"/>
                </a:spcBef>
                <a:spcAft>
                  <a:spcPts val="0"/>
                </a:spcAft>
                <a:buNone/>
              </a:pPr>
              <a:r>
                <a:t/>
              </a:r>
              <a:endParaRPr sz="1800">
                <a:solidFill>
                  <a:srgbClr val="619AAB"/>
                </a:solidFill>
                <a:latin typeface="Gill Sans"/>
                <a:ea typeface="Gill Sans"/>
                <a:cs typeface="Gill Sans"/>
                <a:sym typeface="Gill Sans"/>
              </a:endParaRPr>
            </a:p>
            <a:p>
              <a:pPr indent="0" lvl="0" marL="0" marR="0" rtl="0" algn="l">
                <a:spcBef>
                  <a:spcPts val="0"/>
                </a:spcBef>
                <a:spcAft>
                  <a:spcPts val="0"/>
                </a:spcAft>
                <a:buNone/>
              </a:pPr>
              <a:r>
                <a:t/>
              </a:r>
              <a:endParaRPr sz="1800">
                <a:solidFill>
                  <a:srgbClr val="619AAB"/>
                </a:solidFill>
                <a:latin typeface="Gill Sans"/>
                <a:ea typeface="Gill Sans"/>
                <a:cs typeface="Gill Sans"/>
                <a:sym typeface="Gill Sans"/>
              </a:endParaRPr>
            </a:p>
            <a:p>
              <a:pPr indent="0" lvl="0" marL="0" marR="0" rtl="0" algn="l">
                <a:spcBef>
                  <a:spcPts val="0"/>
                </a:spcBef>
                <a:spcAft>
                  <a:spcPts val="0"/>
                </a:spcAft>
                <a:buNone/>
              </a:pPr>
              <a:r>
                <a:t/>
              </a:r>
              <a:endParaRPr sz="1800">
                <a:solidFill>
                  <a:srgbClr val="619AAB"/>
                </a:solidFill>
                <a:latin typeface="Gill Sans"/>
                <a:ea typeface="Gill Sans"/>
                <a:cs typeface="Gill Sans"/>
                <a:sym typeface="Gill Sans"/>
              </a:endParaRPr>
            </a:p>
            <a:p>
              <a:pPr indent="0" lvl="0" marL="0" marR="0" rtl="0" algn="l">
                <a:spcBef>
                  <a:spcPts val="0"/>
                </a:spcBef>
                <a:spcAft>
                  <a:spcPts val="0"/>
                </a:spcAft>
                <a:buNone/>
              </a:pPr>
              <a:r>
                <a:t/>
              </a:r>
              <a:endParaRPr sz="1800">
                <a:solidFill>
                  <a:srgbClr val="619AAB"/>
                </a:solidFill>
                <a:latin typeface="Gill Sans"/>
                <a:ea typeface="Gill Sans"/>
                <a:cs typeface="Gill Sans"/>
                <a:sym typeface="Gill Sans"/>
              </a:endParaRPr>
            </a:p>
            <a:p>
              <a:pPr indent="0" lvl="0" marL="0" marR="0" rtl="0" algn="l">
                <a:spcBef>
                  <a:spcPts val="0"/>
                </a:spcBef>
                <a:spcAft>
                  <a:spcPts val="0"/>
                </a:spcAft>
                <a:buNone/>
              </a:pPr>
              <a:r>
                <a:t/>
              </a:r>
              <a:endParaRPr sz="1800">
                <a:solidFill>
                  <a:srgbClr val="619AAB"/>
                </a:solidFill>
                <a:latin typeface="Gill Sans"/>
                <a:ea typeface="Gill Sans"/>
                <a:cs typeface="Gill Sans"/>
                <a:sym typeface="Gill Sans"/>
              </a:endParaRPr>
            </a:p>
            <a:p>
              <a:pPr indent="0" lvl="0" marL="0" marR="0" rtl="0" algn="l">
                <a:spcBef>
                  <a:spcPts val="0"/>
                </a:spcBef>
                <a:spcAft>
                  <a:spcPts val="0"/>
                </a:spcAft>
                <a:buNone/>
              </a:pPr>
              <a:r>
                <a:t/>
              </a:r>
              <a:endParaRPr sz="1800">
                <a:solidFill>
                  <a:srgbClr val="619AAB"/>
                </a:solidFill>
                <a:latin typeface="Gill Sans"/>
                <a:ea typeface="Gill Sans"/>
                <a:cs typeface="Gill Sans"/>
                <a:sym typeface="Gill Sans"/>
              </a:endParaRPr>
            </a:p>
            <a:p>
              <a:pPr indent="0" lvl="0" marL="0" marR="0" rtl="0" algn="l">
                <a:spcBef>
                  <a:spcPts val="0"/>
                </a:spcBef>
                <a:spcAft>
                  <a:spcPts val="0"/>
                </a:spcAft>
                <a:buNone/>
              </a:pPr>
              <a:r>
                <a:rPr lang="en-US" sz="1800">
                  <a:solidFill>
                    <a:srgbClr val="619AAB"/>
                  </a:solidFill>
                  <a:latin typeface="Gill Sans"/>
                  <a:ea typeface="Gill Sans"/>
                  <a:cs typeface="Gill Sans"/>
                  <a:sym typeface="Gill Sans"/>
                </a:rPr>
                <a:t>RCP4.5</a:t>
              </a:r>
              <a:endParaRPr/>
            </a:p>
          </p:txBody>
        </p:sp>
      </p:grpSp>
      <p:sp>
        <p:nvSpPr>
          <p:cNvPr id="505" name="Google Shape;505;p39"/>
          <p:cNvSpPr txBox="1"/>
          <p:nvPr/>
        </p:nvSpPr>
        <p:spPr>
          <a:xfrm>
            <a:off x="1198734" y="1286192"/>
            <a:ext cx="2794355"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Low carbon mitigation</a:t>
            </a:r>
            <a:endParaRPr/>
          </a:p>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US" sz="1800">
                <a:solidFill>
                  <a:schemeClr val="dk1"/>
                </a:solidFill>
                <a:latin typeface="Gill Sans"/>
                <a:ea typeface="Gill Sans"/>
                <a:cs typeface="Gill Sans"/>
                <a:sym typeface="Gill Sans"/>
              </a:rPr>
              <a:t>Moderate carbon mitigation</a:t>
            </a:r>
            <a:endParaRPr/>
          </a:p>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US" sz="1800">
                <a:solidFill>
                  <a:schemeClr val="dk1"/>
                </a:solidFill>
                <a:latin typeface="Gill Sans"/>
                <a:ea typeface="Gill Sans"/>
                <a:cs typeface="Gill Sans"/>
                <a:sym typeface="Gill Sans"/>
              </a:rPr>
              <a:t>High carbon mitigation</a:t>
            </a:r>
            <a:endParaRPr/>
          </a:p>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grpSp>
        <p:nvGrpSpPr>
          <p:cNvPr id="506" name="Google Shape;506;p39"/>
          <p:cNvGrpSpPr/>
          <p:nvPr/>
        </p:nvGrpSpPr>
        <p:grpSpPr>
          <a:xfrm>
            <a:off x="8548143" y="916860"/>
            <a:ext cx="1513784" cy="4317907"/>
            <a:chOff x="8548143" y="916860"/>
            <a:chExt cx="1513784" cy="4317907"/>
          </a:xfrm>
        </p:grpSpPr>
        <p:grpSp>
          <p:nvGrpSpPr>
            <p:cNvPr id="507" name="Google Shape;507;p39"/>
            <p:cNvGrpSpPr/>
            <p:nvPr/>
          </p:nvGrpSpPr>
          <p:grpSpPr>
            <a:xfrm>
              <a:off x="8548143" y="916860"/>
              <a:ext cx="1456918" cy="738664"/>
              <a:chOff x="9527251" y="1660432"/>
              <a:chExt cx="1456918" cy="738664"/>
            </a:xfrm>
          </p:grpSpPr>
          <p:sp>
            <p:nvSpPr>
              <p:cNvPr id="508" name="Google Shape;508;p39"/>
              <p:cNvSpPr txBox="1"/>
              <p:nvPr/>
            </p:nvSpPr>
            <p:spPr>
              <a:xfrm>
                <a:off x="10193119" y="1660432"/>
                <a:ext cx="791050"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619AAB"/>
                    </a:solidFill>
                    <a:latin typeface="Gill Sans"/>
                    <a:ea typeface="Gill Sans"/>
                    <a:cs typeface="Gill Sans"/>
                    <a:sym typeface="Gill Sans"/>
                  </a:rPr>
                  <a:t>GFDL</a:t>
                </a:r>
                <a:endParaRPr/>
              </a:p>
              <a:p>
                <a:pPr indent="0" lvl="0" marL="0" marR="0" rtl="0" algn="l">
                  <a:spcBef>
                    <a:spcPts val="0"/>
                  </a:spcBef>
                  <a:spcAft>
                    <a:spcPts val="0"/>
                  </a:spcAft>
                  <a:buNone/>
                </a:pPr>
                <a:r>
                  <a:rPr lang="en-US" sz="1400">
                    <a:solidFill>
                      <a:srgbClr val="619AAB"/>
                    </a:solidFill>
                    <a:latin typeface="Gill Sans"/>
                    <a:ea typeface="Gill Sans"/>
                    <a:cs typeface="Gill Sans"/>
                    <a:sym typeface="Gill Sans"/>
                  </a:rPr>
                  <a:t>CESM</a:t>
                </a:r>
                <a:endParaRPr/>
              </a:p>
              <a:p>
                <a:pPr indent="0" lvl="0" marL="0" marR="0" rtl="0" algn="l">
                  <a:spcBef>
                    <a:spcPts val="0"/>
                  </a:spcBef>
                  <a:spcAft>
                    <a:spcPts val="0"/>
                  </a:spcAft>
                  <a:buNone/>
                </a:pPr>
                <a:r>
                  <a:rPr lang="en-US" sz="1400">
                    <a:solidFill>
                      <a:srgbClr val="619AAB"/>
                    </a:solidFill>
                    <a:latin typeface="Gill Sans"/>
                    <a:ea typeface="Gill Sans"/>
                    <a:cs typeface="Gill Sans"/>
                    <a:sym typeface="Gill Sans"/>
                  </a:rPr>
                  <a:t>MIROC </a:t>
                </a:r>
                <a:endParaRPr/>
              </a:p>
            </p:txBody>
          </p:sp>
          <p:cxnSp>
            <p:nvCxnSpPr>
              <p:cNvPr id="509" name="Google Shape;509;p39"/>
              <p:cNvCxnSpPr/>
              <p:nvPr/>
            </p:nvCxnSpPr>
            <p:spPr>
              <a:xfrm flipH="1" rot="10800000">
                <a:off x="9527251" y="1851622"/>
                <a:ext cx="665868" cy="312638"/>
              </a:xfrm>
              <a:prstGeom prst="straightConnector1">
                <a:avLst/>
              </a:prstGeom>
              <a:noFill/>
              <a:ln cap="flat" cmpd="sng" w="9525">
                <a:solidFill>
                  <a:schemeClr val="accent1"/>
                </a:solidFill>
                <a:prstDash val="solid"/>
                <a:round/>
                <a:headEnd len="sm" w="sm" type="none"/>
                <a:tailEnd len="sm" w="sm" type="none"/>
              </a:ln>
            </p:spPr>
          </p:cxnSp>
          <p:cxnSp>
            <p:nvCxnSpPr>
              <p:cNvPr id="510" name="Google Shape;510;p39"/>
              <p:cNvCxnSpPr/>
              <p:nvPr/>
            </p:nvCxnSpPr>
            <p:spPr>
              <a:xfrm flipH="1" rot="10800000">
                <a:off x="9527251" y="2018010"/>
                <a:ext cx="665868" cy="140840"/>
              </a:xfrm>
              <a:prstGeom prst="straightConnector1">
                <a:avLst/>
              </a:prstGeom>
              <a:noFill/>
              <a:ln cap="flat" cmpd="sng" w="9525">
                <a:solidFill>
                  <a:schemeClr val="accent1"/>
                </a:solidFill>
                <a:prstDash val="solid"/>
                <a:round/>
                <a:headEnd len="sm" w="sm" type="none"/>
                <a:tailEnd len="sm" w="sm" type="none"/>
              </a:ln>
            </p:spPr>
          </p:cxnSp>
          <p:cxnSp>
            <p:nvCxnSpPr>
              <p:cNvPr id="511" name="Google Shape;511;p39"/>
              <p:cNvCxnSpPr/>
              <p:nvPr/>
            </p:nvCxnSpPr>
            <p:spPr>
              <a:xfrm>
                <a:off x="9527251" y="2158850"/>
                <a:ext cx="665868" cy="81952"/>
              </a:xfrm>
              <a:prstGeom prst="straightConnector1">
                <a:avLst/>
              </a:prstGeom>
              <a:noFill/>
              <a:ln cap="flat" cmpd="sng" w="9525">
                <a:solidFill>
                  <a:schemeClr val="accent1"/>
                </a:solidFill>
                <a:prstDash val="solid"/>
                <a:round/>
                <a:headEnd len="sm" w="sm" type="none"/>
                <a:tailEnd len="sm" w="sm" type="none"/>
              </a:ln>
            </p:spPr>
          </p:cxnSp>
        </p:grpSp>
        <p:grpSp>
          <p:nvGrpSpPr>
            <p:cNvPr id="512" name="Google Shape;512;p39"/>
            <p:cNvGrpSpPr/>
            <p:nvPr/>
          </p:nvGrpSpPr>
          <p:grpSpPr>
            <a:xfrm>
              <a:off x="8550812" y="1556900"/>
              <a:ext cx="1456918" cy="738664"/>
              <a:chOff x="9527251" y="1660432"/>
              <a:chExt cx="1456918" cy="738664"/>
            </a:xfrm>
          </p:grpSpPr>
          <p:sp>
            <p:nvSpPr>
              <p:cNvPr id="513" name="Google Shape;513;p39"/>
              <p:cNvSpPr txBox="1"/>
              <p:nvPr/>
            </p:nvSpPr>
            <p:spPr>
              <a:xfrm>
                <a:off x="10193119" y="1660432"/>
                <a:ext cx="791050"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619AAB"/>
                    </a:solidFill>
                    <a:latin typeface="Gill Sans"/>
                    <a:ea typeface="Gill Sans"/>
                    <a:cs typeface="Gill Sans"/>
                    <a:sym typeface="Gill Sans"/>
                  </a:rPr>
                  <a:t>GFDL</a:t>
                </a:r>
                <a:endParaRPr/>
              </a:p>
              <a:p>
                <a:pPr indent="0" lvl="0" marL="0" marR="0" rtl="0" algn="l">
                  <a:spcBef>
                    <a:spcPts val="0"/>
                  </a:spcBef>
                  <a:spcAft>
                    <a:spcPts val="0"/>
                  </a:spcAft>
                  <a:buNone/>
                </a:pPr>
                <a:r>
                  <a:rPr lang="en-US" sz="1400">
                    <a:solidFill>
                      <a:srgbClr val="619AAB"/>
                    </a:solidFill>
                    <a:latin typeface="Gill Sans"/>
                    <a:ea typeface="Gill Sans"/>
                    <a:cs typeface="Gill Sans"/>
                    <a:sym typeface="Gill Sans"/>
                  </a:rPr>
                  <a:t>CESM</a:t>
                </a:r>
                <a:endParaRPr/>
              </a:p>
              <a:p>
                <a:pPr indent="0" lvl="0" marL="0" marR="0" rtl="0" algn="l">
                  <a:spcBef>
                    <a:spcPts val="0"/>
                  </a:spcBef>
                  <a:spcAft>
                    <a:spcPts val="0"/>
                  </a:spcAft>
                  <a:buNone/>
                </a:pPr>
                <a:r>
                  <a:rPr lang="en-US" sz="1400">
                    <a:solidFill>
                      <a:srgbClr val="619AAB"/>
                    </a:solidFill>
                    <a:latin typeface="Gill Sans"/>
                    <a:ea typeface="Gill Sans"/>
                    <a:cs typeface="Gill Sans"/>
                    <a:sym typeface="Gill Sans"/>
                  </a:rPr>
                  <a:t>MIROC </a:t>
                </a:r>
                <a:endParaRPr/>
              </a:p>
            </p:txBody>
          </p:sp>
          <p:cxnSp>
            <p:nvCxnSpPr>
              <p:cNvPr id="514" name="Google Shape;514;p39"/>
              <p:cNvCxnSpPr/>
              <p:nvPr/>
            </p:nvCxnSpPr>
            <p:spPr>
              <a:xfrm flipH="1" rot="10800000">
                <a:off x="9527251" y="1851622"/>
                <a:ext cx="665868" cy="312638"/>
              </a:xfrm>
              <a:prstGeom prst="straightConnector1">
                <a:avLst/>
              </a:prstGeom>
              <a:noFill/>
              <a:ln cap="flat" cmpd="sng" w="9525">
                <a:solidFill>
                  <a:schemeClr val="accent1"/>
                </a:solidFill>
                <a:prstDash val="solid"/>
                <a:round/>
                <a:headEnd len="sm" w="sm" type="none"/>
                <a:tailEnd len="sm" w="sm" type="none"/>
              </a:ln>
            </p:spPr>
          </p:cxnSp>
          <p:cxnSp>
            <p:nvCxnSpPr>
              <p:cNvPr id="515" name="Google Shape;515;p39"/>
              <p:cNvCxnSpPr/>
              <p:nvPr/>
            </p:nvCxnSpPr>
            <p:spPr>
              <a:xfrm flipH="1" rot="10800000">
                <a:off x="9527251" y="2018010"/>
                <a:ext cx="665868" cy="140840"/>
              </a:xfrm>
              <a:prstGeom prst="straightConnector1">
                <a:avLst/>
              </a:prstGeom>
              <a:noFill/>
              <a:ln cap="flat" cmpd="sng" w="9525">
                <a:solidFill>
                  <a:schemeClr val="accent1"/>
                </a:solidFill>
                <a:prstDash val="solid"/>
                <a:round/>
                <a:headEnd len="sm" w="sm" type="none"/>
                <a:tailEnd len="sm" w="sm" type="none"/>
              </a:ln>
            </p:spPr>
          </p:cxnSp>
          <p:cxnSp>
            <p:nvCxnSpPr>
              <p:cNvPr id="516" name="Google Shape;516;p39"/>
              <p:cNvCxnSpPr/>
              <p:nvPr/>
            </p:nvCxnSpPr>
            <p:spPr>
              <a:xfrm>
                <a:off x="9527251" y="2158850"/>
                <a:ext cx="665868" cy="81952"/>
              </a:xfrm>
              <a:prstGeom prst="straightConnector1">
                <a:avLst/>
              </a:prstGeom>
              <a:noFill/>
              <a:ln cap="flat" cmpd="sng" w="9525">
                <a:solidFill>
                  <a:schemeClr val="accent1"/>
                </a:solidFill>
                <a:prstDash val="solid"/>
                <a:round/>
                <a:headEnd len="sm" w="sm" type="none"/>
                <a:tailEnd len="sm" w="sm" type="none"/>
              </a:ln>
            </p:spPr>
          </p:cxnSp>
        </p:grpSp>
        <p:grpSp>
          <p:nvGrpSpPr>
            <p:cNvPr id="517" name="Google Shape;517;p39"/>
            <p:cNvGrpSpPr/>
            <p:nvPr/>
          </p:nvGrpSpPr>
          <p:grpSpPr>
            <a:xfrm>
              <a:off x="8605009" y="3699481"/>
              <a:ext cx="1456918" cy="738664"/>
              <a:chOff x="9527251" y="1660432"/>
              <a:chExt cx="1456918" cy="738664"/>
            </a:xfrm>
          </p:grpSpPr>
          <p:sp>
            <p:nvSpPr>
              <p:cNvPr id="518" name="Google Shape;518;p39"/>
              <p:cNvSpPr txBox="1"/>
              <p:nvPr/>
            </p:nvSpPr>
            <p:spPr>
              <a:xfrm>
                <a:off x="10193119" y="1660432"/>
                <a:ext cx="791050"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619AAB"/>
                    </a:solidFill>
                    <a:latin typeface="Gill Sans"/>
                    <a:ea typeface="Gill Sans"/>
                    <a:cs typeface="Gill Sans"/>
                    <a:sym typeface="Gill Sans"/>
                  </a:rPr>
                  <a:t>GFDL</a:t>
                </a:r>
                <a:endParaRPr/>
              </a:p>
              <a:p>
                <a:pPr indent="0" lvl="0" marL="0" marR="0" rtl="0" algn="l">
                  <a:spcBef>
                    <a:spcPts val="0"/>
                  </a:spcBef>
                  <a:spcAft>
                    <a:spcPts val="0"/>
                  </a:spcAft>
                  <a:buNone/>
                </a:pPr>
                <a:r>
                  <a:rPr lang="en-US" sz="1400">
                    <a:solidFill>
                      <a:srgbClr val="619AAB"/>
                    </a:solidFill>
                    <a:latin typeface="Gill Sans"/>
                    <a:ea typeface="Gill Sans"/>
                    <a:cs typeface="Gill Sans"/>
                    <a:sym typeface="Gill Sans"/>
                  </a:rPr>
                  <a:t>CESM</a:t>
                </a:r>
                <a:endParaRPr/>
              </a:p>
              <a:p>
                <a:pPr indent="0" lvl="0" marL="0" marR="0" rtl="0" algn="l">
                  <a:spcBef>
                    <a:spcPts val="0"/>
                  </a:spcBef>
                  <a:spcAft>
                    <a:spcPts val="0"/>
                  </a:spcAft>
                  <a:buNone/>
                </a:pPr>
                <a:r>
                  <a:rPr lang="en-US" sz="1400">
                    <a:solidFill>
                      <a:srgbClr val="619AAB"/>
                    </a:solidFill>
                    <a:latin typeface="Gill Sans"/>
                    <a:ea typeface="Gill Sans"/>
                    <a:cs typeface="Gill Sans"/>
                    <a:sym typeface="Gill Sans"/>
                  </a:rPr>
                  <a:t>MIROC </a:t>
                </a:r>
                <a:endParaRPr/>
              </a:p>
            </p:txBody>
          </p:sp>
          <p:cxnSp>
            <p:nvCxnSpPr>
              <p:cNvPr id="519" name="Google Shape;519;p39"/>
              <p:cNvCxnSpPr/>
              <p:nvPr/>
            </p:nvCxnSpPr>
            <p:spPr>
              <a:xfrm flipH="1" rot="10800000">
                <a:off x="9527251" y="1851622"/>
                <a:ext cx="665868" cy="312638"/>
              </a:xfrm>
              <a:prstGeom prst="straightConnector1">
                <a:avLst/>
              </a:prstGeom>
              <a:noFill/>
              <a:ln cap="flat" cmpd="sng" w="9525">
                <a:solidFill>
                  <a:schemeClr val="accent1"/>
                </a:solidFill>
                <a:prstDash val="solid"/>
                <a:round/>
                <a:headEnd len="sm" w="sm" type="none"/>
                <a:tailEnd len="sm" w="sm" type="none"/>
              </a:ln>
            </p:spPr>
          </p:cxnSp>
          <p:cxnSp>
            <p:nvCxnSpPr>
              <p:cNvPr id="520" name="Google Shape;520;p39"/>
              <p:cNvCxnSpPr/>
              <p:nvPr/>
            </p:nvCxnSpPr>
            <p:spPr>
              <a:xfrm flipH="1" rot="10800000">
                <a:off x="9527251" y="2018010"/>
                <a:ext cx="665868" cy="140840"/>
              </a:xfrm>
              <a:prstGeom prst="straightConnector1">
                <a:avLst/>
              </a:prstGeom>
              <a:noFill/>
              <a:ln cap="flat" cmpd="sng" w="9525">
                <a:solidFill>
                  <a:schemeClr val="accent1"/>
                </a:solidFill>
                <a:prstDash val="solid"/>
                <a:round/>
                <a:headEnd len="sm" w="sm" type="none"/>
                <a:tailEnd len="sm" w="sm" type="none"/>
              </a:ln>
            </p:spPr>
          </p:cxnSp>
          <p:cxnSp>
            <p:nvCxnSpPr>
              <p:cNvPr id="521" name="Google Shape;521;p39"/>
              <p:cNvCxnSpPr/>
              <p:nvPr/>
            </p:nvCxnSpPr>
            <p:spPr>
              <a:xfrm>
                <a:off x="9527251" y="2158850"/>
                <a:ext cx="665868" cy="81952"/>
              </a:xfrm>
              <a:prstGeom prst="straightConnector1">
                <a:avLst/>
              </a:prstGeom>
              <a:noFill/>
              <a:ln cap="flat" cmpd="sng" w="9525">
                <a:solidFill>
                  <a:schemeClr val="accent1"/>
                </a:solidFill>
                <a:prstDash val="solid"/>
                <a:round/>
                <a:headEnd len="sm" w="sm" type="none"/>
                <a:tailEnd len="sm" w="sm" type="none"/>
              </a:ln>
            </p:spPr>
          </p:cxnSp>
        </p:grpSp>
        <p:grpSp>
          <p:nvGrpSpPr>
            <p:cNvPr id="522" name="Google Shape;522;p39"/>
            <p:cNvGrpSpPr/>
            <p:nvPr/>
          </p:nvGrpSpPr>
          <p:grpSpPr>
            <a:xfrm>
              <a:off x="8625182" y="4496103"/>
              <a:ext cx="1422321" cy="738664"/>
              <a:chOff x="9561848" y="1660432"/>
              <a:chExt cx="1422321" cy="738664"/>
            </a:xfrm>
          </p:grpSpPr>
          <p:sp>
            <p:nvSpPr>
              <p:cNvPr id="523" name="Google Shape;523;p39"/>
              <p:cNvSpPr txBox="1"/>
              <p:nvPr/>
            </p:nvSpPr>
            <p:spPr>
              <a:xfrm>
                <a:off x="10193119" y="1660432"/>
                <a:ext cx="791050"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619AAB"/>
                    </a:solidFill>
                    <a:latin typeface="Gill Sans"/>
                    <a:ea typeface="Gill Sans"/>
                    <a:cs typeface="Gill Sans"/>
                    <a:sym typeface="Gill Sans"/>
                  </a:rPr>
                  <a:t>GFDL</a:t>
                </a:r>
                <a:endParaRPr/>
              </a:p>
              <a:p>
                <a:pPr indent="0" lvl="0" marL="0" marR="0" rtl="0" algn="l">
                  <a:spcBef>
                    <a:spcPts val="0"/>
                  </a:spcBef>
                  <a:spcAft>
                    <a:spcPts val="0"/>
                  </a:spcAft>
                  <a:buNone/>
                </a:pPr>
                <a:r>
                  <a:rPr lang="en-US" sz="1400">
                    <a:solidFill>
                      <a:srgbClr val="619AAB"/>
                    </a:solidFill>
                    <a:latin typeface="Gill Sans"/>
                    <a:ea typeface="Gill Sans"/>
                    <a:cs typeface="Gill Sans"/>
                    <a:sym typeface="Gill Sans"/>
                  </a:rPr>
                  <a:t>CESM</a:t>
                </a:r>
                <a:endParaRPr/>
              </a:p>
              <a:p>
                <a:pPr indent="0" lvl="0" marL="0" marR="0" rtl="0" algn="l">
                  <a:spcBef>
                    <a:spcPts val="0"/>
                  </a:spcBef>
                  <a:spcAft>
                    <a:spcPts val="0"/>
                  </a:spcAft>
                  <a:buNone/>
                </a:pPr>
                <a:r>
                  <a:rPr lang="en-US" sz="1400">
                    <a:solidFill>
                      <a:srgbClr val="619AAB"/>
                    </a:solidFill>
                    <a:latin typeface="Gill Sans"/>
                    <a:ea typeface="Gill Sans"/>
                    <a:cs typeface="Gill Sans"/>
                    <a:sym typeface="Gill Sans"/>
                  </a:rPr>
                  <a:t>MIROC </a:t>
                </a:r>
                <a:endParaRPr/>
              </a:p>
            </p:txBody>
          </p:sp>
          <p:cxnSp>
            <p:nvCxnSpPr>
              <p:cNvPr id="524" name="Google Shape;524;p39"/>
              <p:cNvCxnSpPr/>
              <p:nvPr/>
            </p:nvCxnSpPr>
            <p:spPr>
              <a:xfrm flipH="1" rot="10800000">
                <a:off x="9561848" y="1851623"/>
                <a:ext cx="631271" cy="77297"/>
              </a:xfrm>
              <a:prstGeom prst="straightConnector1">
                <a:avLst/>
              </a:prstGeom>
              <a:noFill/>
              <a:ln cap="flat" cmpd="sng" w="9525">
                <a:solidFill>
                  <a:schemeClr val="accent1"/>
                </a:solidFill>
                <a:prstDash val="solid"/>
                <a:round/>
                <a:headEnd len="sm" w="sm" type="none"/>
                <a:tailEnd len="sm" w="sm" type="none"/>
              </a:ln>
            </p:spPr>
          </p:cxnSp>
          <p:cxnSp>
            <p:nvCxnSpPr>
              <p:cNvPr id="525" name="Google Shape;525;p39"/>
              <p:cNvCxnSpPr/>
              <p:nvPr/>
            </p:nvCxnSpPr>
            <p:spPr>
              <a:xfrm>
                <a:off x="9561848" y="1928920"/>
                <a:ext cx="631271" cy="89091"/>
              </a:xfrm>
              <a:prstGeom prst="straightConnector1">
                <a:avLst/>
              </a:prstGeom>
              <a:noFill/>
              <a:ln cap="flat" cmpd="sng" w="9525">
                <a:solidFill>
                  <a:schemeClr val="accent1"/>
                </a:solidFill>
                <a:prstDash val="solid"/>
                <a:round/>
                <a:headEnd len="sm" w="sm" type="none"/>
                <a:tailEnd len="sm" w="sm" type="none"/>
              </a:ln>
            </p:spPr>
          </p:cxnSp>
          <p:cxnSp>
            <p:nvCxnSpPr>
              <p:cNvPr id="526" name="Google Shape;526;p39"/>
              <p:cNvCxnSpPr/>
              <p:nvPr/>
            </p:nvCxnSpPr>
            <p:spPr>
              <a:xfrm>
                <a:off x="9564232" y="1928920"/>
                <a:ext cx="628887" cy="311882"/>
              </a:xfrm>
              <a:prstGeom prst="straightConnector1">
                <a:avLst/>
              </a:prstGeom>
              <a:noFill/>
              <a:ln cap="flat" cmpd="sng" w="9525">
                <a:solidFill>
                  <a:schemeClr val="accent1"/>
                </a:solidFill>
                <a:prstDash val="solid"/>
                <a:round/>
                <a:headEnd len="sm" w="sm" type="none"/>
                <a:tailEnd len="sm" w="sm" type="non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0"/>
          <p:cNvSpPr txBox="1"/>
          <p:nvPr>
            <p:ph idx="4294967295" type="title"/>
          </p:nvPr>
        </p:nvSpPr>
        <p:spPr>
          <a:xfrm>
            <a:off x="226533" y="1374923"/>
            <a:ext cx="6489700" cy="660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alibri"/>
              <a:buNone/>
            </a:pPr>
            <a:r>
              <a:rPr lang="en-US">
                <a:solidFill>
                  <a:schemeClr val="lt1"/>
                </a:solidFill>
              </a:rPr>
              <a:t>GLOSSARY OF TERMS</a:t>
            </a:r>
            <a:endParaRPr/>
          </a:p>
        </p:txBody>
      </p:sp>
      <p:sp>
        <p:nvSpPr>
          <p:cNvPr id="533" name="Google Shape;533;p40"/>
          <p:cNvSpPr txBox="1"/>
          <p:nvPr>
            <p:ph idx="4294967295" type="body"/>
          </p:nvPr>
        </p:nvSpPr>
        <p:spPr>
          <a:xfrm>
            <a:off x="489098" y="2530549"/>
            <a:ext cx="10653824" cy="4327451"/>
          </a:xfrm>
          <a:prstGeom prst="rect">
            <a:avLst/>
          </a:prstGeom>
          <a:noFill/>
          <a:ln>
            <a:noFill/>
          </a:ln>
        </p:spPr>
        <p:txBody>
          <a:bodyPr anchorCtr="0" anchor="t" bIns="45700" lIns="91425" spcFirstLastPara="1" rIns="91425" wrap="square" tIns="45700">
            <a:noAutofit/>
          </a:bodyPr>
          <a:lstStyle/>
          <a:p>
            <a:pPr indent="-311150" lvl="0" marL="342900" rtl="0" algn="l">
              <a:lnSpc>
                <a:spcPct val="120000"/>
              </a:lnSpc>
              <a:spcBef>
                <a:spcPts val="0"/>
              </a:spcBef>
              <a:spcAft>
                <a:spcPts val="0"/>
              </a:spcAft>
              <a:buSzPts val="1100"/>
              <a:buFont typeface="Arial"/>
              <a:buChar char="•"/>
            </a:pPr>
            <a:r>
              <a:rPr lang="en-US" sz="1100">
                <a:solidFill>
                  <a:schemeClr val="lt1"/>
                </a:solidFill>
              </a:rPr>
              <a:t>IPCC 	: UN Intergovernmental Panel on Climate Change</a:t>
            </a:r>
            <a:endParaRPr sz="1900"/>
          </a:p>
          <a:p>
            <a:pPr indent="-311150" lvl="0" marL="342900" rtl="0" algn="l">
              <a:lnSpc>
                <a:spcPct val="120000"/>
              </a:lnSpc>
              <a:spcBef>
                <a:spcPts val="1000"/>
              </a:spcBef>
              <a:spcAft>
                <a:spcPts val="0"/>
              </a:spcAft>
              <a:buSzPts val="1100"/>
              <a:buFont typeface="Arial"/>
              <a:buChar char="•"/>
            </a:pPr>
            <a:r>
              <a:rPr lang="en-US" sz="1100">
                <a:solidFill>
                  <a:schemeClr val="lt1"/>
                </a:solidFill>
              </a:rPr>
              <a:t>NOAA  : National Oceanic and Atmospheric Administration</a:t>
            </a:r>
            <a:endParaRPr sz="1900"/>
          </a:p>
          <a:p>
            <a:pPr indent="-311150" lvl="0" marL="342900" rtl="0" algn="l">
              <a:lnSpc>
                <a:spcPct val="120000"/>
              </a:lnSpc>
              <a:spcBef>
                <a:spcPts val="1000"/>
              </a:spcBef>
              <a:spcAft>
                <a:spcPts val="0"/>
              </a:spcAft>
              <a:buSzPts val="1100"/>
              <a:buFont typeface="Arial"/>
              <a:buChar char="•"/>
            </a:pPr>
            <a:r>
              <a:rPr lang="en-US" sz="1100">
                <a:solidFill>
                  <a:schemeClr val="lt1"/>
                </a:solidFill>
              </a:rPr>
              <a:t>NMFS  : National Marine Fisheries Service</a:t>
            </a:r>
            <a:endParaRPr sz="1900"/>
          </a:p>
          <a:p>
            <a:pPr indent="-311150" lvl="0" marL="342900" rtl="0" algn="l">
              <a:lnSpc>
                <a:spcPct val="120000"/>
              </a:lnSpc>
              <a:spcBef>
                <a:spcPts val="1000"/>
              </a:spcBef>
              <a:spcAft>
                <a:spcPts val="0"/>
              </a:spcAft>
              <a:buSzPts val="1100"/>
              <a:buFont typeface="Arial"/>
              <a:buChar char="•"/>
            </a:pPr>
            <a:r>
              <a:rPr lang="en-US" sz="1100">
                <a:solidFill>
                  <a:schemeClr val="lt1"/>
                </a:solidFill>
              </a:rPr>
              <a:t>Council : North Pacific Fisheries Management Council</a:t>
            </a:r>
            <a:endParaRPr sz="1900"/>
          </a:p>
          <a:p>
            <a:pPr indent="-311150" lvl="0" marL="342900" rtl="0" algn="l">
              <a:lnSpc>
                <a:spcPct val="120000"/>
              </a:lnSpc>
              <a:spcBef>
                <a:spcPts val="1000"/>
              </a:spcBef>
              <a:spcAft>
                <a:spcPts val="0"/>
              </a:spcAft>
              <a:buSzPts val="1100"/>
              <a:buFont typeface="Arial"/>
              <a:buChar char="•"/>
            </a:pPr>
            <a:r>
              <a:rPr lang="en-US" sz="1100">
                <a:solidFill>
                  <a:schemeClr val="lt1"/>
                </a:solidFill>
              </a:rPr>
              <a:t>CE -	: “Climate Enhanced” -</a:t>
            </a:r>
            <a:endParaRPr sz="1900"/>
          </a:p>
          <a:p>
            <a:pPr indent="-311150" lvl="0" marL="342900" rtl="0" algn="l">
              <a:lnSpc>
                <a:spcPct val="120000"/>
              </a:lnSpc>
              <a:spcBef>
                <a:spcPts val="1000"/>
              </a:spcBef>
              <a:spcAft>
                <a:spcPts val="0"/>
              </a:spcAft>
              <a:buSzPts val="1100"/>
              <a:buFont typeface="Arial"/>
              <a:buChar char="•"/>
            </a:pPr>
            <a:r>
              <a:rPr lang="en-US" sz="1100">
                <a:solidFill>
                  <a:schemeClr val="lt1"/>
                </a:solidFill>
              </a:rPr>
              <a:t>GCM  	: General Circulation Model ( Global in scale)</a:t>
            </a:r>
            <a:endParaRPr sz="1900"/>
          </a:p>
          <a:p>
            <a:pPr indent="-311150" lvl="0" marL="342900" rtl="0" algn="l">
              <a:lnSpc>
                <a:spcPct val="120000"/>
              </a:lnSpc>
              <a:spcBef>
                <a:spcPts val="1000"/>
              </a:spcBef>
              <a:spcAft>
                <a:spcPts val="0"/>
              </a:spcAft>
              <a:buSzPts val="1100"/>
              <a:buFont typeface="Arial"/>
              <a:buChar char="•"/>
            </a:pPr>
            <a:r>
              <a:rPr lang="en-US" sz="1100">
                <a:solidFill>
                  <a:schemeClr val="lt1"/>
                </a:solidFill>
              </a:rPr>
              <a:t>RCP  	: Representative (carbon) Concentration Pathway</a:t>
            </a:r>
            <a:endParaRPr sz="1900"/>
          </a:p>
          <a:p>
            <a:pPr indent="-311150" lvl="0" marL="342900" rtl="0" algn="l">
              <a:lnSpc>
                <a:spcPct val="120000"/>
              </a:lnSpc>
              <a:spcBef>
                <a:spcPts val="1000"/>
              </a:spcBef>
              <a:spcAft>
                <a:spcPts val="0"/>
              </a:spcAft>
              <a:buSzPts val="1100"/>
              <a:buFont typeface="Arial"/>
              <a:buChar char="•"/>
            </a:pPr>
            <a:r>
              <a:rPr lang="en-US" sz="1100">
                <a:solidFill>
                  <a:schemeClr val="lt1"/>
                </a:solidFill>
              </a:rPr>
              <a:t>FEP      : Fisheries Ecosystem Plan</a:t>
            </a:r>
            <a:endParaRPr sz="1900"/>
          </a:p>
          <a:p>
            <a:pPr indent="-311150" lvl="0" marL="342900" rtl="0" algn="l">
              <a:lnSpc>
                <a:spcPct val="120000"/>
              </a:lnSpc>
              <a:spcBef>
                <a:spcPts val="1000"/>
              </a:spcBef>
              <a:spcAft>
                <a:spcPts val="0"/>
              </a:spcAft>
              <a:buSzPts val="1100"/>
              <a:buFont typeface="Arial"/>
              <a:buChar char="•"/>
            </a:pPr>
            <a:r>
              <a:rPr lang="en-US" sz="1100">
                <a:solidFill>
                  <a:schemeClr val="lt1"/>
                </a:solidFill>
              </a:rPr>
              <a:t>ROMS  : Regional Ocean Modeling System</a:t>
            </a:r>
            <a:endParaRPr sz="1900"/>
          </a:p>
          <a:p>
            <a:pPr indent="-311150" lvl="0" marL="342900" rtl="0" algn="l">
              <a:lnSpc>
                <a:spcPct val="120000"/>
              </a:lnSpc>
              <a:spcBef>
                <a:spcPts val="1000"/>
              </a:spcBef>
              <a:spcAft>
                <a:spcPts val="0"/>
              </a:spcAft>
              <a:buSzPts val="1100"/>
              <a:buFont typeface="Arial"/>
              <a:buChar char="•"/>
            </a:pPr>
            <a:r>
              <a:rPr lang="en-US" sz="1100">
                <a:solidFill>
                  <a:schemeClr val="lt1"/>
                </a:solidFill>
              </a:rPr>
              <a:t>NPZ      : Nutrient Phytoplankton Zooplankton Model</a:t>
            </a:r>
            <a:endParaRPr sz="1900"/>
          </a:p>
          <a:p>
            <a:pPr indent="-311150" lvl="0" marL="342900" rtl="0" algn="l">
              <a:lnSpc>
                <a:spcPct val="120000"/>
              </a:lnSpc>
              <a:spcBef>
                <a:spcPts val="1000"/>
              </a:spcBef>
              <a:spcAft>
                <a:spcPts val="0"/>
              </a:spcAft>
              <a:buSzPts val="1100"/>
              <a:buFont typeface="Arial"/>
              <a:buChar char="•"/>
            </a:pPr>
            <a:r>
              <a:rPr lang="en-US" sz="1100">
                <a:solidFill>
                  <a:schemeClr val="lt1"/>
                </a:solidFill>
              </a:rPr>
              <a:t>CEATTLE : Climate Enhanced Assessment with Temperature and Trophic Linkages &amp; Energetics Model</a:t>
            </a:r>
            <a:endParaRPr sz="1900"/>
          </a:p>
          <a:p>
            <a:pPr indent="-311150" lvl="0" marL="342900" rtl="0" algn="l">
              <a:lnSpc>
                <a:spcPct val="120000"/>
              </a:lnSpc>
              <a:spcBef>
                <a:spcPts val="1000"/>
              </a:spcBef>
              <a:spcAft>
                <a:spcPts val="0"/>
              </a:spcAft>
              <a:buSzPts val="1100"/>
              <a:buFont typeface="Arial"/>
              <a:buChar char="•"/>
            </a:pPr>
            <a:r>
              <a:rPr lang="en-US" sz="1100">
                <a:solidFill>
                  <a:schemeClr val="lt1"/>
                </a:solidFill>
              </a:rPr>
              <a:t>FEAST      : Forage and Euphausiid Assessment in Space and Time model</a:t>
            </a:r>
            <a:endParaRPr sz="1900"/>
          </a:p>
          <a:p>
            <a:pPr indent="-311150" lvl="0" marL="342900" rtl="0" algn="l">
              <a:lnSpc>
                <a:spcPct val="120000"/>
              </a:lnSpc>
              <a:spcBef>
                <a:spcPts val="1000"/>
              </a:spcBef>
              <a:spcAft>
                <a:spcPts val="0"/>
              </a:spcAft>
              <a:buSzPts val="1100"/>
              <a:buFont typeface="Arial"/>
              <a:buChar char="•"/>
            </a:pPr>
            <a:r>
              <a:rPr lang="en-US" sz="1100">
                <a:solidFill>
                  <a:schemeClr val="lt1"/>
                </a:solidFill>
              </a:rPr>
              <a:t>SES           : coupled Social-Ecological System</a:t>
            </a:r>
            <a:endParaRPr sz="19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1"/>
          <p:cNvSpPr txBox="1"/>
          <p:nvPr>
            <p:ph type="title"/>
          </p:nvPr>
        </p:nvSpPr>
        <p:spPr>
          <a:xfrm>
            <a:off x="5236264" y="428002"/>
            <a:ext cx="6489012" cy="66102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7F7F7F"/>
              </a:buClr>
              <a:buSzPts val="3200"/>
              <a:buFont typeface="Calibri"/>
              <a:buNone/>
            </a:pPr>
            <a:r>
              <a:rPr lang="en-US"/>
              <a:t>ACLIM support</a:t>
            </a:r>
            <a:endParaRPr/>
          </a:p>
        </p:txBody>
      </p:sp>
      <p:sp>
        <p:nvSpPr>
          <p:cNvPr id="540" name="Google Shape;540;p41"/>
          <p:cNvSpPr txBox="1"/>
          <p:nvPr>
            <p:ph idx="1" type="body"/>
          </p:nvPr>
        </p:nvSpPr>
        <p:spPr>
          <a:xfrm>
            <a:off x="5236264" y="1089025"/>
            <a:ext cx="6489011" cy="5768975"/>
          </a:xfrm>
          <a:prstGeom prst="rect">
            <a:avLst/>
          </a:prstGeom>
          <a:noFill/>
          <a:ln>
            <a:noFill/>
          </a:ln>
        </p:spPr>
        <p:txBody>
          <a:bodyPr anchorCtr="0" anchor="t" bIns="45700" lIns="91425" spcFirstLastPara="1" rIns="91425" wrap="square" tIns="45700">
            <a:normAutofit lnSpcReduction="10000"/>
          </a:bodyPr>
          <a:lstStyle/>
          <a:p>
            <a:pPr indent="-457200" lvl="0" marL="457200" rtl="0" algn="l">
              <a:lnSpc>
                <a:spcPct val="120000"/>
              </a:lnSpc>
              <a:spcBef>
                <a:spcPts val="0"/>
              </a:spcBef>
              <a:spcAft>
                <a:spcPts val="0"/>
              </a:spcAft>
              <a:buClr>
                <a:srgbClr val="619AAB"/>
              </a:buClr>
              <a:buSzPts val="1400"/>
              <a:buFont typeface="Arial"/>
              <a:buChar char="•"/>
            </a:pPr>
            <a:r>
              <a:rPr lang="en-US" sz="1400"/>
              <a:t>ACLIM 1.0 funding: </a:t>
            </a:r>
            <a:endParaRPr/>
          </a:p>
          <a:p>
            <a:pPr indent="-342900" lvl="1" marL="800100" rtl="0" algn="l">
              <a:lnSpc>
                <a:spcPct val="120000"/>
              </a:lnSpc>
              <a:spcBef>
                <a:spcPts val="500"/>
              </a:spcBef>
              <a:spcAft>
                <a:spcPts val="0"/>
              </a:spcAft>
              <a:buSzPts val="1200"/>
              <a:buChar char="•"/>
            </a:pPr>
            <a:r>
              <a:rPr lang="en-US" sz="1200"/>
              <a:t>Fisheries &amp; the Environment (FATE)</a:t>
            </a:r>
            <a:endParaRPr/>
          </a:p>
          <a:p>
            <a:pPr indent="-342900" lvl="1" marL="800100" rtl="0" algn="l">
              <a:lnSpc>
                <a:spcPct val="120000"/>
              </a:lnSpc>
              <a:spcBef>
                <a:spcPts val="500"/>
              </a:spcBef>
              <a:spcAft>
                <a:spcPts val="0"/>
              </a:spcAft>
              <a:buSzPts val="1200"/>
              <a:buChar char="•"/>
            </a:pPr>
            <a:r>
              <a:rPr lang="en-US" sz="1200"/>
              <a:t>Stock Assessment Analytical Methods (SAAM)</a:t>
            </a:r>
            <a:endParaRPr/>
          </a:p>
          <a:p>
            <a:pPr indent="-342900" lvl="1" marL="800100" rtl="0" algn="l">
              <a:lnSpc>
                <a:spcPct val="120000"/>
              </a:lnSpc>
              <a:spcBef>
                <a:spcPts val="500"/>
              </a:spcBef>
              <a:spcAft>
                <a:spcPts val="0"/>
              </a:spcAft>
              <a:buSzPts val="1200"/>
              <a:buChar char="•"/>
            </a:pPr>
            <a:r>
              <a:rPr lang="en-US" sz="1200">
                <a:solidFill>
                  <a:srgbClr val="757070"/>
                </a:solidFill>
              </a:rPr>
              <a:t>Climate Regimes &amp; Ecosystem Productivity (CREP)</a:t>
            </a:r>
            <a:endParaRPr/>
          </a:p>
          <a:p>
            <a:pPr indent="-342900" lvl="1" marL="800100" rtl="0" algn="l">
              <a:lnSpc>
                <a:spcPct val="120000"/>
              </a:lnSpc>
              <a:spcBef>
                <a:spcPts val="500"/>
              </a:spcBef>
              <a:spcAft>
                <a:spcPts val="0"/>
              </a:spcAft>
              <a:buSzPts val="1200"/>
              <a:buChar char="•"/>
            </a:pPr>
            <a:r>
              <a:rPr lang="en-US" sz="1200">
                <a:solidFill>
                  <a:srgbClr val="757070"/>
                </a:solidFill>
              </a:rPr>
              <a:t>Economic and Human Dimensions Program, AFSC, OAR</a:t>
            </a:r>
            <a:endParaRPr sz="1200">
              <a:solidFill>
                <a:srgbClr val="757070"/>
              </a:solidFill>
            </a:endParaRPr>
          </a:p>
          <a:p>
            <a:pPr indent="-342900" lvl="1" marL="800100" rtl="0" algn="l">
              <a:lnSpc>
                <a:spcPct val="120000"/>
              </a:lnSpc>
              <a:spcBef>
                <a:spcPts val="500"/>
              </a:spcBef>
              <a:spcAft>
                <a:spcPts val="0"/>
              </a:spcAft>
              <a:buSzPts val="1200"/>
              <a:buChar char="•"/>
            </a:pPr>
            <a:r>
              <a:rPr lang="en-US" sz="1200">
                <a:solidFill>
                  <a:srgbClr val="757070"/>
                </a:solidFill>
              </a:rPr>
              <a:t>NMFS Economics and Human Dimensions Program</a:t>
            </a:r>
            <a:endParaRPr/>
          </a:p>
          <a:p>
            <a:pPr indent="-342900" lvl="1" marL="800100" rtl="0" algn="l">
              <a:lnSpc>
                <a:spcPct val="120000"/>
              </a:lnSpc>
              <a:spcBef>
                <a:spcPts val="500"/>
              </a:spcBef>
              <a:spcAft>
                <a:spcPts val="0"/>
              </a:spcAft>
              <a:buSzPts val="1200"/>
              <a:buChar char="•"/>
            </a:pPr>
            <a:r>
              <a:rPr lang="en-US" sz="1200">
                <a:solidFill>
                  <a:srgbClr val="757070"/>
                </a:solidFill>
              </a:rPr>
              <a:t>NOAA Integrated Ecosystem </a:t>
            </a:r>
            <a:r>
              <a:rPr lang="en-US" sz="1200"/>
              <a:t>Assessment Program (IEA)</a:t>
            </a:r>
            <a:endParaRPr/>
          </a:p>
          <a:p>
            <a:pPr indent="-342900" lvl="1" marL="800100" rtl="0" algn="l">
              <a:lnSpc>
                <a:spcPct val="120000"/>
              </a:lnSpc>
              <a:spcBef>
                <a:spcPts val="500"/>
              </a:spcBef>
              <a:spcAft>
                <a:spcPts val="0"/>
              </a:spcAft>
              <a:buSzPts val="1200"/>
              <a:buChar char="•"/>
            </a:pPr>
            <a:r>
              <a:rPr lang="en-US" sz="1200"/>
              <a:t>NOAA Research Transition Acceleration Program (RTAP)</a:t>
            </a:r>
            <a:endParaRPr/>
          </a:p>
          <a:p>
            <a:pPr indent="-342900" lvl="1" marL="800100" rtl="0" algn="l">
              <a:lnSpc>
                <a:spcPct val="120000"/>
              </a:lnSpc>
              <a:spcBef>
                <a:spcPts val="500"/>
              </a:spcBef>
              <a:spcAft>
                <a:spcPts val="0"/>
              </a:spcAft>
              <a:buSzPts val="1200"/>
              <a:buChar char="•"/>
            </a:pPr>
            <a:r>
              <a:rPr lang="en-US" sz="1200"/>
              <a:t>Alaska Fisheries Science Center</a:t>
            </a:r>
            <a:endParaRPr/>
          </a:p>
          <a:p>
            <a:pPr indent="-457200" lvl="0" marL="457200" rtl="0" algn="l">
              <a:lnSpc>
                <a:spcPct val="120000"/>
              </a:lnSpc>
              <a:spcBef>
                <a:spcPts val="1000"/>
              </a:spcBef>
              <a:spcAft>
                <a:spcPts val="0"/>
              </a:spcAft>
              <a:buClr>
                <a:srgbClr val="619AAB"/>
              </a:buClr>
              <a:buSzPts val="1400"/>
              <a:buFont typeface="Arial"/>
              <a:buChar char="•"/>
            </a:pPr>
            <a:r>
              <a:rPr lang="en-US" sz="1400"/>
              <a:t>ACLIM 2.0 funding:</a:t>
            </a:r>
            <a:endParaRPr/>
          </a:p>
          <a:p>
            <a:pPr indent="-342900" lvl="1" marL="800100" rtl="0" algn="l">
              <a:lnSpc>
                <a:spcPct val="120000"/>
              </a:lnSpc>
              <a:spcBef>
                <a:spcPts val="500"/>
              </a:spcBef>
              <a:spcAft>
                <a:spcPts val="0"/>
              </a:spcAft>
              <a:buSzPts val="1200"/>
              <a:buChar char="•"/>
            </a:pPr>
            <a:r>
              <a:rPr lang="en-US" sz="1200"/>
              <a:t>NOAA’s </a:t>
            </a:r>
            <a:r>
              <a:rPr lang="en-US" sz="1200" u="sng">
                <a:solidFill>
                  <a:schemeClr val="hlink"/>
                </a:solidFill>
                <a:hlinkClick r:id="rId3"/>
              </a:rPr>
              <a:t>Coastal and Ocean Climate Applications (COCA) Climate and Fisheries Program</a:t>
            </a:r>
            <a:endParaRPr sz="1200"/>
          </a:p>
          <a:p>
            <a:pPr indent="-342900" lvl="1" marL="800100" rtl="0" algn="l">
              <a:lnSpc>
                <a:spcPct val="120000"/>
              </a:lnSpc>
              <a:spcBef>
                <a:spcPts val="500"/>
              </a:spcBef>
              <a:spcAft>
                <a:spcPts val="0"/>
              </a:spcAft>
              <a:buSzPts val="1200"/>
              <a:buChar char="•"/>
            </a:pPr>
            <a:r>
              <a:rPr lang="en-US" sz="1200"/>
              <a:t>NOAA Integrated Ecosystem Assessment Program (IEA) </a:t>
            </a:r>
            <a:endParaRPr/>
          </a:p>
          <a:p>
            <a:pPr indent="-342900" lvl="1" marL="800100" rtl="0" algn="l">
              <a:lnSpc>
                <a:spcPct val="120000"/>
              </a:lnSpc>
              <a:spcBef>
                <a:spcPts val="500"/>
              </a:spcBef>
              <a:spcAft>
                <a:spcPts val="0"/>
              </a:spcAft>
              <a:buSzPts val="1200"/>
              <a:buChar char="•"/>
            </a:pPr>
            <a:r>
              <a:rPr lang="en-US" sz="1200"/>
              <a:t>Alaska Fisheries Science Center</a:t>
            </a:r>
            <a:endParaRPr/>
          </a:p>
          <a:p>
            <a:pPr indent="0" lvl="0" marL="0" rtl="0" algn="l">
              <a:lnSpc>
                <a:spcPct val="120000"/>
              </a:lnSpc>
              <a:spcBef>
                <a:spcPts val="1000"/>
              </a:spcBef>
              <a:spcAft>
                <a:spcPts val="0"/>
              </a:spcAft>
              <a:buSzPts val="1400"/>
              <a:buNone/>
            </a:pPr>
            <a:r>
              <a:rPr lang="en-US" sz="1400"/>
              <a:t>Collaboration support:</a:t>
            </a:r>
            <a:endParaRPr/>
          </a:p>
          <a:p>
            <a:pPr indent="0" lvl="1" marL="457200" rtl="0" algn="l">
              <a:lnSpc>
                <a:spcPct val="120000"/>
              </a:lnSpc>
              <a:spcBef>
                <a:spcPts val="500"/>
              </a:spcBef>
              <a:spcAft>
                <a:spcPts val="0"/>
              </a:spcAft>
              <a:buSzPts val="1200"/>
              <a:buNone/>
            </a:pPr>
            <a:r>
              <a:rPr lang="en-US" sz="1200"/>
              <a:t>MAPP Bering Seasons &amp; FATE EFH </a:t>
            </a:r>
            <a:endParaRPr/>
          </a:p>
          <a:p>
            <a:pPr indent="-342900" lvl="1" marL="800100" rtl="0" algn="l">
              <a:lnSpc>
                <a:spcPct val="120000"/>
              </a:lnSpc>
              <a:spcBef>
                <a:spcPts val="500"/>
              </a:spcBef>
              <a:spcAft>
                <a:spcPts val="0"/>
              </a:spcAft>
              <a:buSzPts val="1200"/>
              <a:buChar char="•"/>
            </a:pPr>
            <a:r>
              <a:rPr lang="en-US" sz="1200"/>
              <a:t>NPRB &amp; BSIERP Team</a:t>
            </a:r>
            <a:endParaRPr/>
          </a:p>
          <a:p>
            <a:pPr indent="-342900" lvl="1" marL="800100" rtl="0" algn="l">
              <a:lnSpc>
                <a:spcPct val="120000"/>
              </a:lnSpc>
              <a:spcBef>
                <a:spcPts val="500"/>
              </a:spcBef>
              <a:spcAft>
                <a:spcPts val="0"/>
              </a:spcAft>
              <a:buSzPts val="1200"/>
              <a:buChar char="•"/>
            </a:pPr>
            <a:r>
              <a:rPr lang="en-US" sz="1200"/>
              <a:t>GOA-CLIM Team</a:t>
            </a:r>
            <a:endParaRPr/>
          </a:p>
          <a:p>
            <a:pPr indent="-342900" lvl="1" marL="800100" rtl="0" algn="l">
              <a:lnSpc>
                <a:spcPct val="120000"/>
              </a:lnSpc>
              <a:spcBef>
                <a:spcPts val="500"/>
              </a:spcBef>
              <a:spcAft>
                <a:spcPts val="0"/>
              </a:spcAft>
              <a:buSzPts val="1200"/>
              <a:buChar char="•"/>
            </a:pPr>
            <a:r>
              <a:rPr lang="en-US" sz="1200"/>
              <a:t>AFSC REEM, REFM, RACE</a:t>
            </a:r>
            <a:endParaRPr/>
          </a:p>
          <a:p>
            <a:pPr indent="-342900" lvl="1" marL="800100" rtl="0" algn="l">
              <a:lnSpc>
                <a:spcPct val="120000"/>
              </a:lnSpc>
              <a:spcBef>
                <a:spcPts val="500"/>
              </a:spcBef>
              <a:spcAft>
                <a:spcPts val="0"/>
              </a:spcAft>
              <a:buSzPts val="1200"/>
              <a:buChar char="•"/>
            </a:pPr>
            <a:r>
              <a:rPr lang="en-US" sz="1200"/>
              <a:t>ICES PICES Strategic Initiative on climate change and marine ecosystems (SICCME/S-CCME)</a:t>
            </a:r>
            <a:endParaRPr/>
          </a:p>
          <a:p>
            <a:pPr indent="-342900" lvl="1" marL="800100" rtl="0" algn="l">
              <a:lnSpc>
                <a:spcPct val="120000"/>
              </a:lnSpc>
              <a:spcBef>
                <a:spcPts val="500"/>
              </a:spcBef>
              <a:spcAft>
                <a:spcPts val="0"/>
              </a:spcAft>
              <a:buSzPts val="1200"/>
              <a:buChar char="•"/>
            </a:pPr>
            <a:r>
              <a:rPr lang="en-US" sz="1200"/>
              <a:t>NPFMC Climate change task force, the Ecosystem Committee of the NPFMC</a:t>
            </a:r>
            <a:endParaRPr/>
          </a:p>
        </p:txBody>
      </p:sp>
      <p:sp>
        <p:nvSpPr>
          <p:cNvPr id="541" name="Google Shape;541;p41"/>
          <p:cNvSpPr/>
          <p:nvPr/>
        </p:nvSpPr>
        <p:spPr>
          <a:xfrm>
            <a:off x="0" y="1"/>
            <a:ext cx="5119925" cy="6858000"/>
          </a:xfrm>
          <a:prstGeom prst="rect">
            <a:avLst/>
          </a:prstGeom>
          <a:gradFill>
            <a:gsLst>
              <a:gs pos="0">
                <a:srgbClr val="FEFEFE">
                  <a:alpha val="18823"/>
                </a:srgbClr>
              </a:gs>
              <a:gs pos="100000">
                <a:schemeClr val="lt1"/>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Gill Sans"/>
              <a:ea typeface="Gill Sans"/>
              <a:cs typeface="Gill Sans"/>
              <a:sym typeface="Gill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2"/>
          <p:cNvSpPr txBox="1"/>
          <p:nvPr>
            <p:ph idx="4294967295" type="body"/>
          </p:nvPr>
        </p:nvSpPr>
        <p:spPr>
          <a:xfrm>
            <a:off x="174812" y="147917"/>
            <a:ext cx="7958138" cy="642938"/>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400"/>
              <a:buNone/>
            </a:pPr>
            <a:r>
              <a:rPr lang="en-US"/>
              <a:t>ACLIM1 Publications:</a:t>
            </a:r>
            <a:endParaRPr/>
          </a:p>
        </p:txBody>
      </p:sp>
      <p:sp>
        <p:nvSpPr>
          <p:cNvPr id="547" name="Google Shape;547;p42"/>
          <p:cNvSpPr txBox="1"/>
          <p:nvPr/>
        </p:nvSpPr>
        <p:spPr>
          <a:xfrm>
            <a:off x="564777" y="642938"/>
            <a:ext cx="11093823" cy="6502067"/>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chemeClr val="accent1"/>
              </a:buClr>
              <a:buSzPts val="1200"/>
              <a:buFont typeface="Gill Sans"/>
              <a:buAutoNum type="arabicPeriod"/>
            </a:pPr>
            <a:r>
              <a:rPr b="0" i="0" lang="en-US" sz="1200">
                <a:solidFill>
                  <a:srgbClr val="1F3864"/>
                </a:solidFill>
                <a:latin typeface="Calibri"/>
                <a:ea typeface="Calibri"/>
                <a:cs typeface="Calibri"/>
                <a:sym typeface="Calibri"/>
              </a:rPr>
              <a:t>(in review) Torre, M. , W. T. Stockhausen, A. J. Hermann, W. Cheng, R. Foy, C. Stawitz, K. Holsman, C. Szuwalski, A. B. Hollowed. (In Review). Early life stage connectivity for snow crab, Chionoecetes opilio, in the eastern Bering Sea: evaluating the effects of temperature-dependent intermolt duration and vertical migration. Deep Sea Research II, </a:t>
            </a:r>
            <a:endParaRPr/>
          </a:p>
          <a:p>
            <a:pPr indent="-228600" lvl="0" marL="228600" marR="0" rtl="0" algn="l">
              <a:lnSpc>
                <a:spcPct val="120000"/>
              </a:lnSpc>
              <a:spcBef>
                <a:spcPts val="600"/>
              </a:spcBef>
              <a:spcAft>
                <a:spcPts val="0"/>
              </a:spcAft>
              <a:buClr>
                <a:schemeClr val="accent1"/>
              </a:buClr>
              <a:buSzPts val="1200"/>
              <a:buFont typeface="Gill Sans"/>
              <a:buAutoNum type="arabicPeriod"/>
            </a:pPr>
            <a:r>
              <a:rPr b="0" i="0" lang="en-US" sz="1200">
                <a:solidFill>
                  <a:srgbClr val="1F3864"/>
                </a:solidFill>
                <a:latin typeface="Calibri"/>
                <a:ea typeface="Calibri"/>
                <a:cs typeface="Calibri"/>
                <a:sym typeface="Calibri"/>
              </a:rPr>
              <a:t>(in review) Whitehouse, G. A., K. Y. Aydin, A. B. Hollowed, K. K. Holsman, W Cheng, A. Faig, A. C. Haynie, A. J. Hermann, K. A. Kearney, A. E. Punt, and T. E. Essington. Bottom-up impacts of forecasted climate change on the eastern Bering Sea food web. Frontiers in Mar. Sci.</a:t>
            </a:r>
            <a:endParaRPr/>
          </a:p>
          <a:p>
            <a:pPr indent="-228600" lvl="0" marL="228600" marR="0" rtl="0" algn="l">
              <a:lnSpc>
                <a:spcPct val="120000"/>
              </a:lnSpc>
              <a:spcBef>
                <a:spcPts val="600"/>
              </a:spcBef>
              <a:spcAft>
                <a:spcPts val="0"/>
              </a:spcAft>
              <a:buClr>
                <a:schemeClr val="accent1"/>
              </a:buClr>
              <a:buSzPts val="1200"/>
              <a:buFont typeface="Gill Sans"/>
              <a:buAutoNum type="arabicPeriod"/>
            </a:pPr>
            <a:r>
              <a:rPr b="0" i="0" lang="en-US" sz="1200">
                <a:solidFill>
                  <a:srgbClr val="1F3864"/>
                </a:solidFill>
                <a:latin typeface="Calibri"/>
                <a:ea typeface="Calibri"/>
                <a:cs typeface="Calibri"/>
                <a:sym typeface="Calibri"/>
              </a:rPr>
              <a:t>(2020) Holsman, K.K., A. Haynie, A. Hollowed, J. Reum, K. Aydin, A. Hermann, W. Cheng, A. Faig, J. Ianelli, K. Kearney, A. Punt. (2020) Ecosystem-based fisheries management forestalls climate-driven collapse. Nature Communications. DOI:10.1038/s41467-020-18300-3</a:t>
            </a:r>
            <a:endParaRPr/>
          </a:p>
          <a:p>
            <a:pPr indent="-228600" lvl="0" marL="228600" marR="0" rtl="0" algn="l">
              <a:lnSpc>
                <a:spcPct val="120000"/>
              </a:lnSpc>
              <a:spcBef>
                <a:spcPts val="600"/>
              </a:spcBef>
              <a:spcAft>
                <a:spcPts val="0"/>
              </a:spcAft>
              <a:buClr>
                <a:schemeClr val="accent1"/>
              </a:buClr>
              <a:buSzPts val="1200"/>
              <a:buFont typeface="Gill Sans"/>
              <a:buAutoNum type="arabicPeriod"/>
            </a:pPr>
            <a:r>
              <a:rPr b="0" i="0" lang="en-US" sz="1200">
                <a:solidFill>
                  <a:srgbClr val="1F3864"/>
                </a:solidFill>
                <a:latin typeface="Calibri"/>
                <a:ea typeface="Calibri"/>
                <a:cs typeface="Calibri"/>
                <a:sym typeface="Calibri"/>
              </a:rPr>
              <a:t>(in review) Thorson, J., M. Arimitsu, L. Barnett, W. Cheng, L. Eisner, A. Haynie, A. Hermann, K. Holsman, D. Kimmel, M. Lomas, J. Richar, E. Siddon. Forecasting community reassembly using climate-linked spatio-temporal ecosystem models. Ecosphere</a:t>
            </a:r>
            <a:endParaRPr/>
          </a:p>
          <a:p>
            <a:pPr indent="-228600" lvl="0" marL="228600" marR="0" rtl="0" algn="l">
              <a:lnSpc>
                <a:spcPct val="120000"/>
              </a:lnSpc>
              <a:spcBef>
                <a:spcPts val="600"/>
              </a:spcBef>
              <a:spcAft>
                <a:spcPts val="0"/>
              </a:spcAft>
              <a:buClr>
                <a:schemeClr val="accent1"/>
              </a:buClr>
              <a:buSzPts val="1200"/>
              <a:buFont typeface="Gill Sans"/>
              <a:buAutoNum type="arabicPeriod"/>
            </a:pPr>
            <a:r>
              <a:rPr b="0" i="0" lang="en-US" sz="1200">
                <a:solidFill>
                  <a:srgbClr val="1F3864"/>
                </a:solidFill>
                <a:latin typeface="Calibri"/>
                <a:ea typeface="Calibri"/>
                <a:cs typeface="Calibri"/>
                <a:sym typeface="Calibri"/>
              </a:rPr>
              <a:t>(Accepted) Szuwalski, W. Cheng, R. Foy, A. Hermann, A. Hollowed, K. Holsman, J. Lee, W. Stockhausen, J. Zheng. Climate change and the future productivity and distribution of crab in the Bering Sea. ICES JMS</a:t>
            </a:r>
            <a:endParaRPr/>
          </a:p>
          <a:p>
            <a:pPr indent="-228600" lvl="0" marL="228600" marR="0" rtl="0" algn="l">
              <a:lnSpc>
                <a:spcPct val="120000"/>
              </a:lnSpc>
              <a:spcBef>
                <a:spcPts val="600"/>
              </a:spcBef>
              <a:spcAft>
                <a:spcPts val="0"/>
              </a:spcAft>
              <a:buClr>
                <a:schemeClr val="accent1"/>
              </a:buClr>
              <a:buSzPts val="1200"/>
              <a:buFont typeface="Gill Sans"/>
              <a:buAutoNum type="arabicPeriod"/>
            </a:pPr>
            <a:r>
              <a:rPr b="0" i="0" lang="en-US" sz="1200">
                <a:solidFill>
                  <a:srgbClr val="1F3864"/>
                </a:solidFill>
                <a:latin typeface="Calibri"/>
                <a:ea typeface="Calibri"/>
                <a:cs typeface="Calibri"/>
                <a:sym typeface="Calibri"/>
              </a:rPr>
              <a:t>(2020) Reum, J. C. P., J. L. Blanchard, K. K. Holsman, K. Aydin, A. B. Hollowed, A. J. Hermann, W. Cheng, A. Faig, A. C. Haynie, and A. E. Punt. 2020. Ensemble Projections of Future Climate Change Impacts on the Eastern Bering Sea Food Web Using a Multispecies Size Spectrum Model. Frontiers in Marine Science 7:1–17.</a:t>
            </a:r>
            <a:endParaRPr/>
          </a:p>
          <a:p>
            <a:pPr indent="-228600" lvl="0" marL="228600" marR="0" rtl="0" algn="l">
              <a:lnSpc>
                <a:spcPct val="120000"/>
              </a:lnSpc>
              <a:spcBef>
                <a:spcPts val="600"/>
              </a:spcBef>
              <a:spcAft>
                <a:spcPts val="0"/>
              </a:spcAft>
              <a:buClr>
                <a:schemeClr val="accent1"/>
              </a:buClr>
              <a:buSzPts val="1200"/>
              <a:buFont typeface="Gill Sans"/>
              <a:buAutoNum type="arabicPeriod"/>
            </a:pPr>
            <a:r>
              <a:rPr b="0" i="0" lang="en-US" sz="1200">
                <a:solidFill>
                  <a:srgbClr val="1F3864"/>
                </a:solidFill>
                <a:latin typeface="Calibri"/>
                <a:ea typeface="Calibri"/>
                <a:cs typeface="Calibri"/>
                <a:sym typeface="Calibri"/>
              </a:rPr>
              <a:t>(2020) Hollowed, A. B., K. K. Holsman, A. C. Haynie, A. J. Hermann, A. E. Punt, K. Aydin, J. N. Ianelli, S. Kasperski, W. Cheng, A. Faig, K. A. Kearney, J. C. P. Reum, P. Spencer, I. Spies, W. Stockhausen, C. S. Szuwalski, G. A. Whitehouse, and T. K. Wilderbuer. 2020. Integrated Modeling to Evaluate Climate Change Impacts on Coupled Social-Ecological Systems in Alaska. Frontiers in Marine Science 6.  https://doi.org/10.3389/fmars.2019.00775</a:t>
            </a:r>
            <a:endParaRPr/>
          </a:p>
          <a:p>
            <a:pPr indent="-228600" lvl="0" marL="228600" marR="0" rtl="0" algn="l">
              <a:lnSpc>
                <a:spcPct val="120000"/>
              </a:lnSpc>
              <a:spcBef>
                <a:spcPts val="600"/>
              </a:spcBef>
              <a:spcAft>
                <a:spcPts val="0"/>
              </a:spcAft>
              <a:buClr>
                <a:schemeClr val="accent1"/>
              </a:buClr>
              <a:buSzPts val="1200"/>
              <a:buFont typeface="Gill Sans"/>
              <a:buAutoNum type="arabicPeriod"/>
            </a:pPr>
            <a:r>
              <a:rPr b="0" i="0" lang="en-US" sz="1200">
                <a:solidFill>
                  <a:srgbClr val="1F3864"/>
                </a:solidFill>
                <a:latin typeface="Calibri"/>
                <a:ea typeface="Calibri"/>
                <a:cs typeface="Calibri"/>
                <a:sym typeface="Calibri"/>
              </a:rPr>
              <a:t>(2019) Holsman, KK, EL Hazen, A Haynie, S Gourguet, A Hollowed, S Bograd, JF Samhouri, K Aydin, Toward climate-resiliency in fisheries management. ICES Journal of Marine Science. 10.1093/icesjms/fsz031</a:t>
            </a:r>
            <a:endParaRPr/>
          </a:p>
          <a:p>
            <a:pPr indent="-228600" lvl="0" marL="228600" marR="0" rtl="0" algn="l">
              <a:lnSpc>
                <a:spcPct val="120000"/>
              </a:lnSpc>
              <a:spcBef>
                <a:spcPts val="600"/>
              </a:spcBef>
              <a:spcAft>
                <a:spcPts val="0"/>
              </a:spcAft>
              <a:buClr>
                <a:schemeClr val="accent1"/>
              </a:buClr>
              <a:buSzPts val="1200"/>
              <a:buFont typeface="Gill Sans"/>
              <a:buAutoNum type="arabicPeriod"/>
            </a:pPr>
            <a:r>
              <a:rPr b="0" i="0" lang="en-US" sz="1200">
                <a:solidFill>
                  <a:srgbClr val="1F3864"/>
                </a:solidFill>
                <a:latin typeface="Calibri"/>
                <a:ea typeface="Calibri"/>
                <a:cs typeface="Calibri"/>
                <a:sym typeface="Calibri"/>
              </a:rPr>
              <a:t>(2019) Hermann, A. J., G.A. Gibson, W. Cheng, I. Ortiz1, K. Aydin, M. Wang, A. B. Hollowed, and K. K. Holsman. Projected biophysical conditions of the Bering Sea to 2100 under multiple emission scenarios. ICES Journal of Marine Science, fsz043, https://doi.org/10.1093/icesjms/fsz043</a:t>
            </a:r>
            <a:endParaRPr/>
          </a:p>
          <a:p>
            <a:pPr indent="-228600" lvl="0" marL="228600" marR="0" rtl="0" algn="l">
              <a:lnSpc>
                <a:spcPct val="120000"/>
              </a:lnSpc>
              <a:spcBef>
                <a:spcPts val="600"/>
              </a:spcBef>
              <a:spcAft>
                <a:spcPts val="0"/>
              </a:spcAft>
              <a:buClr>
                <a:schemeClr val="accent1"/>
              </a:buClr>
              <a:buSzPts val="1200"/>
              <a:buFont typeface="Gill Sans"/>
              <a:buAutoNum type="arabicPeriod"/>
            </a:pPr>
            <a:r>
              <a:rPr b="0" i="0" lang="en-US" sz="1200">
                <a:solidFill>
                  <a:srgbClr val="1F3864"/>
                </a:solidFill>
                <a:latin typeface="Calibri"/>
                <a:ea typeface="Calibri"/>
                <a:cs typeface="Calibri"/>
                <a:sym typeface="Calibri"/>
              </a:rPr>
              <a:t>(2019) Reum, J., JL Blanchard, KK Holsman, K Aydin, AE Punt. Species-specific ontogenetic diet shifts attenuate trophic cascades and lengthen food chains in exploited ecosystems. Okios DOI: 10.1111/oik.05630</a:t>
            </a:r>
            <a:endParaRPr/>
          </a:p>
          <a:p>
            <a:pPr indent="-228600" lvl="0" marL="228600" marR="0" rtl="0" algn="l">
              <a:lnSpc>
                <a:spcPct val="120000"/>
              </a:lnSpc>
              <a:spcBef>
                <a:spcPts val="600"/>
              </a:spcBef>
              <a:spcAft>
                <a:spcPts val="0"/>
              </a:spcAft>
              <a:buClr>
                <a:schemeClr val="accent1"/>
              </a:buClr>
              <a:buSzPts val="1200"/>
              <a:buFont typeface="Gill Sans"/>
              <a:buAutoNum type="arabicPeriod"/>
            </a:pPr>
            <a:r>
              <a:rPr b="0" i="0" lang="en-US" sz="1200">
                <a:solidFill>
                  <a:srgbClr val="1F3864"/>
                </a:solidFill>
                <a:latin typeface="Calibri"/>
                <a:ea typeface="Calibri"/>
                <a:cs typeface="Calibri"/>
                <a:sym typeface="Calibri"/>
              </a:rPr>
              <a:t>(2019) Reum, J., K. Holsman, KK, Aydin, J. Blanchard, S. Jennings. Energetically relevant predator to prey body mass ratios and their relationship with predator body size. Ecology and Evolution (9):201–211 DOI: 10.1002/ece3.4715</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3"/>
          <p:cNvSpPr txBox="1"/>
          <p:nvPr>
            <p:ph idx="4294967295" type="ctrTitle"/>
          </p:nvPr>
        </p:nvSpPr>
        <p:spPr>
          <a:xfrm>
            <a:off x="1964190" y="2650602"/>
            <a:ext cx="3422700" cy="770400"/>
          </a:xfrm>
          <a:prstGeom prst="rect">
            <a:avLst/>
          </a:prstGeom>
          <a:noFill/>
          <a:ln>
            <a:noFill/>
          </a:ln>
        </p:spPr>
        <p:txBody>
          <a:bodyPr anchorCtr="0" anchor="t" bIns="45700" lIns="91425" spcFirstLastPara="1" rIns="91425" wrap="square" tIns="45700">
            <a:normAutofit/>
          </a:bodyPr>
          <a:lstStyle/>
          <a:p>
            <a:pPr indent="0" lvl="0" marL="0" marR="0" rtl="0" algn="r">
              <a:lnSpc>
                <a:spcPct val="80000"/>
              </a:lnSpc>
              <a:spcBef>
                <a:spcPts val="0"/>
              </a:spcBef>
              <a:spcAft>
                <a:spcPts val="0"/>
              </a:spcAft>
              <a:buClr>
                <a:schemeClr val="lt1"/>
              </a:buClr>
              <a:buSzPts val="2700"/>
              <a:buFont typeface="Calibri"/>
              <a:buNone/>
            </a:pPr>
            <a:r>
              <a:rPr b="0" i="0" lang="en-US" sz="2700" u="none" cap="none" strike="noStrike">
                <a:solidFill>
                  <a:schemeClr val="lt1"/>
                </a:solidFill>
                <a:latin typeface="Calibri"/>
                <a:ea typeface="Calibri"/>
                <a:cs typeface="Calibri"/>
                <a:sym typeface="Calibri"/>
              </a:rPr>
              <a:t>Downscaling is needed</a:t>
            </a:r>
            <a:endParaRPr b="0" i="0" sz="2700" u="none" cap="none" strike="noStrike">
              <a:solidFill>
                <a:schemeClr val="lt1"/>
              </a:solidFill>
              <a:latin typeface="Calibri"/>
              <a:ea typeface="Calibri"/>
              <a:cs typeface="Calibri"/>
              <a:sym typeface="Calibri"/>
            </a:endParaRPr>
          </a:p>
        </p:txBody>
      </p:sp>
      <p:sp>
        <p:nvSpPr>
          <p:cNvPr id="553" name="Google Shape;553;p43"/>
          <p:cNvSpPr/>
          <p:nvPr/>
        </p:nvSpPr>
        <p:spPr>
          <a:xfrm>
            <a:off x="5409999" y="2591792"/>
            <a:ext cx="6210900" cy="618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Projections based on global climate models may underestimate future variance</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Accounting for predation changed the direction of projections from increases (single-sp model) to declines (multi-sp)</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Most pollock and cod scenarios crashed under business as usual (RCP8.5) by 2100; </a:t>
            </a:r>
            <a:r>
              <a:rPr lang="en-US" sz="1800" u="sng">
                <a:solidFill>
                  <a:schemeClr val="lt1"/>
                </a:solidFill>
                <a:latin typeface="Calibri"/>
                <a:ea typeface="Calibri"/>
                <a:cs typeface="Calibri"/>
                <a:sym typeface="Calibri"/>
              </a:rPr>
              <a:t>carbon mitigation (RCP 4.5) may lessen or prevent declines</a:t>
            </a:r>
            <a:endParaRPr/>
          </a:p>
          <a:p>
            <a:pPr indent="0" lvl="0" marL="0" marR="0" rtl="0" algn="l">
              <a:spcBef>
                <a:spcPts val="0"/>
              </a:spcBef>
              <a:spcAft>
                <a:spcPts val="0"/>
              </a:spcAft>
              <a:buNone/>
            </a:pPr>
            <a:r>
              <a:t/>
            </a:r>
            <a:endParaRPr sz="1800" u="sng">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Changing harvest rates through management can help lessen climate impacts, to a point. EBFM can forestall climate declines and provide critical time to adapt.</a:t>
            </a:r>
            <a:endParaRPr/>
          </a:p>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a:p>
            <a:pPr indent="0" lvl="0" marL="0" marR="0" rtl="0" algn="l">
              <a:spcBef>
                <a:spcPts val="0"/>
              </a:spcBef>
              <a:spcAft>
                <a:spcPts val="0"/>
              </a:spcAft>
              <a:buNone/>
            </a:pPr>
            <a:r>
              <a:t/>
            </a:r>
            <a:endParaRPr sz="1800" u="sng">
              <a:solidFill>
                <a:schemeClr val="lt1"/>
              </a:solidFill>
              <a:latin typeface="Gill Sans"/>
              <a:ea typeface="Gill Sans"/>
              <a:cs typeface="Gill Sans"/>
              <a:sym typeface="Gill Sans"/>
            </a:endParaRPr>
          </a:p>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cxnSp>
        <p:nvCxnSpPr>
          <p:cNvPr id="554" name="Google Shape;554;p43"/>
          <p:cNvCxnSpPr/>
          <p:nvPr/>
        </p:nvCxnSpPr>
        <p:spPr>
          <a:xfrm>
            <a:off x="5410680" y="2591791"/>
            <a:ext cx="0" cy="4474500"/>
          </a:xfrm>
          <a:prstGeom prst="straightConnector1">
            <a:avLst/>
          </a:prstGeom>
          <a:noFill/>
          <a:ln cap="flat" cmpd="sng" w="9525">
            <a:solidFill>
              <a:srgbClr val="137C92"/>
            </a:solidFill>
            <a:prstDash val="solid"/>
            <a:round/>
            <a:headEnd len="sm" w="sm" type="none"/>
            <a:tailEnd len="sm" w="sm" type="none"/>
          </a:ln>
        </p:spPr>
      </p:cxnSp>
      <p:sp>
        <p:nvSpPr>
          <p:cNvPr id="555" name="Google Shape;555;p43"/>
          <p:cNvSpPr txBox="1"/>
          <p:nvPr/>
        </p:nvSpPr>
        <p:spPr>
          <a:xfrm>
            <a:off x="833377" y="3234235"/>
            <a:ext cx="4530300" cy="1202700"/>
          </a:xfrm>
          <a:prstGeom prst="rect">
            <a:avLst/>
          </a:prstGeom>
          <a:noFill/>
          <a:ln>
            <a:noFill/>
          </a:ln>
        </p:spPr>
        <p:txBody>
          <a:bodyPr anchorCtr="0" anchor="ctr" bIns="34275" lIns="68575" spcFirstLastPara="1" rIns="68575" wrap="square" tIns="34275">
            <a:normAutofit/>
          </a:bodyPr>
          <a:lstStyle/>
          <a:p>
            <a:pPr indent="0" lvl="0" marL="0" marR="0" rtl="0" algn="r">
              <a:lnSpc>
                <a:spcPct val="80000"/>
              </a:lnSpc>
              <a:spcBef>
                <a:spcPts val="0"/>
              </a:spcBef>
              <a:spcAft>
                <a:spcPts val="0"/>
              </a:spcAft>
              <a:buClr>
                <a:schemeClr val="lt1"/>
              </a:buClr>
              <a:buSzPts val="2700"/>
              <a:buFont typeface="Calibri"/>
              <a:buNone/>
            </a:pPr>
            <a:r>
              <a:rPr lang="en-US" sz="2700">
                <a:solidFill>
                  <a:schemeClr val="lt1"/>
                </a:solidFill>
                <a:latin typeface="Calibri"/>
                <a:ea typeface="Calibri"/>
                <a:cs typeface="Calibri"/>
                <a:sym typeface="Calibri"/>
              </a:rPr>
              <a:t>Ecological projections need to account for trophic interactions</a:t>
            </a:r>
            <a:endParaRPr/>
          </a:p>
        </p:txBody>
      </p:sp>
      <p:sp>
        <p:nvSpPr>
          <p:cNvPr id="556" name="Google Shape;556;p43"/>
          <p:cNvSpPr txBox="1"/>
          <p:nvPr/>
        </p:nvSpPr>
        <p:spPr>
          <a:xfrm>
            <a:off x="1620456" y="5430406"/>
            <a:ext cx="3696300" cy="1202700"/>
          </a:xfrm>
          <a:prstGeom prst="rect">
            <a:avLst/>
          </a:prstGeom>
          <a:noFill/>
          <a:ln>
            <a:noFill/>
          </a:ln>
        </p:spPr>
        <p:txBody>
          <a:bodyPr anchorCtr="0" anchor="ctr" bIns="34275" lIns="68575" spcFirstLastPara="1" rIns="68575" wrap="square" tIns="34275">
            <a:normAutofit/>
          </a:bodyPr>
          <a:lstStyle/>
          <a:p>
            <a:pPr indent="0" lvl="0" marL="0" marR="0" rtl="0" algn="r">
              <a:lnSpc>
                <a:spcPct val="80000"/>
              </a:lnSpc>
              <a:spcBef>
                <a:spcPts val="0"/>
              </a:spcBef>
              <a:spcAft>
                <a:spcPts val="0"/>
              </a:spcAft>
              <a:buClr>
                <a:schemeClr val="lt1"/>
              </a:buClr>
              <a:buSzPts val="2700"/>
              <a:buFont typeface="Calibri"/>
              <a:buNone/>
            </a:pPr>
            <a:r>
              <a:rPr lang="en-US" sz="2700">
                <a:solidFill>
                  <a:schemeClr val="lt1"/>
                </a:solidFill>
                <a:latin typeface="Calibri"/>
                <a:ea typeface="Calibri"/>
                <a:cs typeface="Calibri"/>
                <a:sym typeface="Calibri"/>
              </a:rPr>
              <a:t>Adaptation through fisheries management</a:t>
            </a:r>
            <a:endParaRPr/>
          </a:p>
        </p:txBody>
      </p:sp>
      <p:sp>
        <p:nvSpPr>
          <p:cNvPr id="557" name="Google Shape;557;p43"/>
          <p:cNvSpPr txBox="1"/>
          <p:nvPr/>
        </p:nvSpPr>
        <p:spPr>
          <a:xfrm>
            <a:off x="1894716" y="4181318"/>
            <a:ext cx="3422100" cy="1202700"/>
          </a:xfrm>
          <a:prstGeom prst="rect">
            <a:avLst/>
          </a:prstGeom>
          <a:noFill/>
          <a:ln>
            <a:noFill/>
          </a:ln>
        </p:spPr>
        <p:txBody>
          <a:bodyPr anchorCtr="0" anchor="ctr" bIns="34275" lIns="68575" spcFirstLastPara="1" rIns="68575" wrap="square" tIns="34275">
            <a:normAutofit/>
          </a:bodyPr>
          <a:lstStyle/>
          <a:p>
            <a:pPr indent="0" lvl="0" marL="0" marR="0" rtl="0" algn="r">
              <a:lnSpc>
                <a:spcPct val="80000"/>
              </a:lnSpc>
              <a:spcBef>
                <a:spcPts val="0"/>
              </a:spcBef>
              <a:spcAft>
                <a:spcPts val="0"/>
              </a:spcAft>
              <a:buClr>
                <a:schemeClr val="lt1"/>
              </a:buClr>
              <a:buSzPts val="2700"/>
              <a:buFont typeface="Calibri"/>
              <a:buNone/>
            </a:pPr>
            <a:r>
              <a:rPr lang="en-US" sz="2700">
                <a:solidFill>
                  <a:schemeClr val="lt1"/>
                </a:solidFill>
                <a:latin typeface="Calibri"/>
                <a:ea typeface="Calibri"/>
                <a:cs typeface="Calibri"/>
                <a:sym typeface="Calibri"/>
              </a:rPr>
              <a:t>Mitigation is lower risk</a:t>
            </a:r>
            <a:endParaRPr/>
          </a:p>
        </p:txBody>
      </p:sp>
      <p:sp>
        <p:nvSpPr>
          <p:cNvPr id="558" name="Google Shape;558;p43"/>
          <p:cNvSpPr txBox="1"/>
          <p:nvPr>
            <p:ph idx="4294967295" type="ctrTitle"/>
          </p:nvPr>
        </p:nvSpPr>
        <p:spPr>
          <a:xfrm>
            <a:off x="272315" y="1230327"/>
            <a:ext cx="3422700" cy="77040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lt1"/>
              </a:buClr>
              <a:buSzPts val="2700"/>
              <a:buFont typeface="Calibri"/>
              <a:buNone/>
            </a:pPr>
            <a:r>
              <a:rPr lang="en-US" sz="2700">
                <a:solidFill>
                  <a:schemeClr val="lt1"/>
                </a:solidFill>
              </a:rPr>
              <a:t>ACLIM1 findings</a:t>
            </a:r>
            <a:endParaRPr b="0" i="0" sz="2700" u="none" cap="none" strike="noStrike">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4"/>
          <p:cNvSpPr/>
          <p:nvPr/>
        </p:nvSpPr>
        <p:spPr>
          <a:xfrm>
            <a:off x="0" y="1"/>
            <a:ext cx="5119925" cy="6858000"/>
          </a:xfrm>
          <a:prstGeom prst="rect">
            <a:avLst/>
          </a:prstGeom>
          <a:gradFill>
            <a:gsLst>
              <a:gs pos="0">
                <a:srgbClr val="FEFEFE">
                  <a:alpha val="18823"/>
                </a:srgbClr>
              </a:gs>
              <a:gs pos="100000">
                <a:schemeClr val="lt1"/>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Gill Sans"/>
              <a:ea typeface="Gill Sans"/>
              <a:cs typeface="Gill Sans"/>
              <a:sym typeface="Gill Sans"/>
            </a:endParaRPr>
          </a:p>
        </p:txBody>
      </p:sp>
      <p:sp>
        <p:nvSpPr>
          <p:cNvPr id="565" name="Google Shape;565;p44"/>
          <p:cNvSpPr txBox="1"/>
          <p:nvPr>
            <p:ph type="title"/>
          </p:nvPr>
        </p:nvSpPr>
        <p:spPr>
          <a:xfrm>
            <a:off x="5236264" y="428002"/>
            <a:ext cx="6489012" cy="66102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7F7F7F"/>
              </a:buClr>
              <a:buSzPts val="3200"/>
              <a:buFont typeface="Calibri"/>
              <a:buNone/>
            </a:pPr>
            <a:r>
              <a:rPr lang="en-US"/>
              <a:t>ACLIM 2.0 Next Directions</a:t>
            </a:r>
            <a:endParaRPr/>
          </a:p>
        </p:txBody>
      </p:sp>
      <p:sp>
        <p:nvSpPr>
          <p:cNvPr id="566" name="Google Shape;566;p44"/>
          <p:cNvSpPr txBox="1"/>
          <p:nvPr>
            <p:ph idx="1" type="body"/>
          </p:nvPr>
        </p:nvSpPr>
        <p:spPr>
          <a:xfrm>
            <a:off x="5236264" y="1223963"/>
            <a:ext cx="6489011" cy="5297487"/>
          </a:xfrm>
          <a:prstGeom prst="rect">
            <a:avLst/>
          </a:prstGeom>
          <a:noFill/>
          <a:ln>
            <a:noFill/>
          </a:ln>
        </p:spPr>
        <p:txBody>
          <a:bodyPr anchorCtr="0" anchor="t" bIns="45700" lIns="91425" spcFirstLastPara="1" rIns="91425" wrap="square" tIns="45700">
            <a:normAutofit fontScale="77500" lnSpcReduction="20000"/>
          </a:bodyPr>
          <a:lstStyle/>
          <a:p>
            <a:pPr indent="-194310" lvl="0" marL="194310" rtl="0" algn="l">
              <a:lnSpc>
                <a:spcPct val="120000"/>
              </a:lnSpc>
              <a:spcBef>
                <a:spcPts val="0"/>
              </a:spcBef>
              <a:spcAft>
                <a:spcPts val="0"/>
              </a:spcAft>
              <a:buSzPct val="100000"/>
              <a:buChar char="•"/>
            </a:pPr>
            <a:r>
              <a:rPr lang="en-US">
                <a:solidFill>
                  <a:srgbClr val="1E4E79"/>
                </a:solidFill>
              </a:rPr>
              <a:t>EBS Social- ecological system climate risk analysis</a:t>
            </a:r>
            <a:endParaRPr/>
          </a:p>
          <a:p>
            <a:pPr indent="-194310" lvl="0" marL="194310" rtl="0" algn="l">
              <a:lnSpc>
                <a:spcPct val="120000"/>
              </a:lnSpc>
              <a:spcBef>
                <a:spcPts val="1600"/>
              </a:spcBef>
              <a:spcAft>
                <a:spcPts val="0"/>
              </a:spcAft>
              <a:buSzPct val="100000"/>
              <a:buChar char="•"/>
            </a:pPr>
            <a:r>
              <a:rPr lang="en-US">
                <a:solidFill>
                  <a:srgbClr val="1E4E79"/>
                </a:solidFill>
              </a:rPr>
              <a:t>Expanded management scenarios</a:t>
            </a:r>
            <a:endParaRPr/>
          </a:p>
          <a:p>
            <a:pPr indent="-194310" lvl="0" marL="194310" rtl="0" algn="l">
              <a:lnSpc>
                <a:spcPct val="120000"/>
              </a:lnSpc>
              <a:spcBef>
                <a:spcPts val="1600"/>
              </a:spcBef>
              <a:spcAft>
                <a:spcPts val="0"/>
              </a:spcAft>
              <a:buSzPct val="100000"/>
              <a:buChar char="•"/>
            </a:pPr>
            <a:r>
              <a:rPr lang="en-US">
                <a:solidFill>
                  <a:srgbClr val="1E4E79"/>
                </a:solidFill>
              </a:rPr>
              <a:t>Social network modeling  &amp; Co-production of knowledge</a:t>
            </a:r>
            <a:endParaRPr/>
          </a:p>
          <a:p>
            <a:pPr indent="-194310" lvl="0" marL="194310" rtl="0" algn="l">
              <a:lnSpc>
                <a:spcPct val="120000"/>
              </a:lnSpc>
              <a:spcBef>
                <a:spcPts val="1600"/>
              </a:spcBef>
              <a:spcAft>
                <a:spcPts val="0"/>
              </a:spcAft>
              <a:buSzPct val="100000"/>
              <a:buChar char="•"/>
            </a:pPr>
            <a:r>
              <a:rPr lang="en-US">
                <a:solidFill>
                  <a:srgbClr val="1E4E79"/>
                </a:solidFill>
              </a:rPr>
              <a:t>Spatial distribution models &amp; NEBS</a:t>
            </a:r>
            <a:endParaRPr/>
          </a:p>
          <a:p>
            <a:pPr indent="-194310" lvl="0" marL="194310" rtl="0" algn="l">
              <a:lnSpc>
                <a:spcPct val="120000"/>
              </a:lnSpc>
              <a:spcBef>
                <a:spcPts val="1600"/>
              </a:spcBef>
              <a:spcAft>
                <a:spcPts val="0"/>
              </a:spcAft>
              <a:buSzPct val="100000"/>
              <a:buChar char="•"/>
            </a:pPr>
            <a:r>
              <a:rPr lang="en-US">
                <a:solidFill>
                  <a:srgbClr val="1E4E79"/>
                </a:solidFill>
              </a:rPr>
              <a:t>Expanded protected species analyses (marine mammals!)</a:t>
            </a:r>
            <a:endParaRPr/>
          </a:p>
          <a:p>
            <a:pPr indent="-194310" lvl="0" marL="194310" rtl="0" algn="l">
              <a:lnSpc>
                <a:spcPct val="120000"/>
              </a:lnSpc>
              <a:spcBef>
                <a:spcPts val="1600"/>
              </a:spcBef>
              <a:spcAft>
                <a:spcPts val="0"/>
              </a:spcAft>
              <a:buSzPct val="100000"/>
              <a:buChar char="•"/>
            </a:pPr>
            <a:r>
              <a:rPr lang="en-US">
                <a:solidFill>
                  <a:srgbClr val="1E4E79"/>
                </a:solidFill>
              </a:rPr>
              <a:t>Expanded OA and O2 modeling</a:t>
            </a:r>
            <a:endParaRPr/>
          </a:p>
          <a:p>
            <a:pPr indent="-194310" lvl="0" marL="194310" rtl="0" algn="l">
              <a:lnSpc>
                <a:spcPct val="120000"/>
              </a:lnSpc>
              <a:spcBef>
                <a:spcPts val="1600"/>
              </a:spcBef>
              <a:spcAft>
                <a:spcPts val="0"/>
              </a:spcAft>
              <a:buSzPct val="100000"/>
              <a:buChar char="•"/>
            </a:pPr>
            <a:r>
              <a:rPr lang="en-US">
                <a:solidFill>
                  <a:srgbClr val="1E4E79"/>
                </a:solidFill>
              </a:rPr>
              <a:t>Expanded lower trophic and YOY modeling</a:t>
            </a:r>
            <a:endParaRPr/>
          </a:p>
          <a:p>
            <a:pPr indent="-194310" lvl="0" marL="194310" rtl="0" algn="l">
              <a:lnSpc>
                <a:spcPct val="120000"/>
              </a:lnSpc>
              <a:spcBef>
                <a:spcPts val="1600"/>
              </a:spcBef>
              <a:spcAft>
                <a:spcPts val="0"/>
              </a:spcAft>
              <a:buSzPct val="100000"/>
              <a:buChar char="•"/>
            </a:pPr>
            <a:r>
              <a:rPr i="1" lang="en-US">
                <a:solidFill>
                  <a:srgbClr val="1E4E79"/>
                </a:solidFill>
              </a:rPr>
              <a:t>GOA through Northern Bering ACLIM via GOA-CLIM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45"/>
          <p:cNvPicPr preferRelativeResize="0"/>
          <p:nvPr/>
        </p:nvPicPr>
        <p:blipFill>
          <a:blip r:embed="rId3">
            <a:alphaModFix/>
          </a:blip>
          <a:stretch>
            <a:fillRect/>
          </a:stretch>
        </p:blipFill>
        <p:spPr>
          <a:xfrm>
            <a:off x="152400" y="152400"/>
            <a:ext cx="11723725" cy="5774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p46"/>
          <p:cNvPicPr preferRelativeResize="0"/>
          <p:nvPr/>
        </p:nvPicPr>
        <p:blipFill>
          <a:blip r:embed="rId3">
            <a:alphaModFix/>
          </a:blip>
          <a:stretch>
            <a:fillRect/>
          </a:stretch>
        </p:blipFill>
        <p:spPr>
          <a:xfrm>
            <a:off x="1490425" y="654975"/>
            <a:ext cx="10082099" cy="5548050"/>
          </a:xfrm>
          <a:prstGeom prst="rect">
            <a:avLst/>
          </a:prstGeom>
          <a:noFill/>
          <a:ln>
            <a:noFill/>
          </a:ln>
        </p:spPr>
      </p:pic>
      <p:sp>
        <p:nvSpPr>
          <p:cNvPr id="579" name="Google Shape;579;p46"/>
          <p:cNvSpPr txBox="1"/>
          <p:nvPr>
            <p:ph idx="4294967295" type="title"/>
          </p:nvPr>
        </p:nvSpPr>
        <p:spPr>
          <a:xfrm>
            <a:off x="70982" y="113875"/>
            <a:ext cx="10553400" cy="660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7F7F7F"/>
              </a:buClr>
              <a:buSzPts val="3200"/>
              <a:buFont typeface="Calibri"/>
              <a:buNone/>
            </a:pPr>
            <a:r>
              <a:rPr lang="en-US"/>
              <a:t>ACLIM informs management</a:t>
            </a:r>
            <a:endParaRPr/>
          </a:p>
        </p:txBody>
      </p:sp>
      <p:sp>
        <p:nvSpPr>
          <p:cNvPr id="580" name="Google Shape;580;p46"/>
          <p:cNvSpPr txBox="1"/>
          <p:nvPr/>
        </p:nvSpPr>
        <p:spPr>
          <a:xfrm>
            <a:off x="1794500" y="1198275"/>
            <a:ext cx="50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41709B"/>
                </a:solidFill>
                <a:latin typeface="Calibri"/>
                <a:ea typeface="Calibri"/>
                <a:cs typeface="Calibri"/>
                <a:sym typeface="Calibri"/>
              </a:rPr>
              <a:t>Council’s FEP Climate Change Task Force process</a:t>
            </a:r>
            <a:endParaRPr b="1">
              <a:solidFill>
                <a:srgbClr val="41709B"/>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2"/>
          <p:cNvPicPr preferRelativeResize="0"/>
          <p:nvPr/>
        </p:nvPicPr>
        <p:blipFill rotWithShape="1">
          <a:blip r:embed="rId3">
            <a:alphaModFix/>
          </a:blip>
          <a:srcRect b="0" l="0" r="0" t="0"/>
          <a:stretch/>
        </p:blipFill>
        <p:spPr>
          <a:xfrm>
            <a:off x="191912" y="842967"/>
            <a:ext cx="6363940" cy="4057012"/>
          </a:xfrm>
          <a:prstGeom prst="rect">
            <a:avLst/>
          </a:prstGeom>
          <a:noFill/>
          <a:ln>
            <a:noFill/>
          </a:ln>
        </p:spPr>
      </p:pic>
      <p:sp>
        <p:nvSpPr>
          <p:cNvPr id="173" name="Google Shape;173;p22"/>
          <p:cNvSpPr/>
          <p:nvPr/>
        </p:nvSpPr>
        <p:spPr>
          <a:xfrm>
            <a:off x="618509" y="4761479"/>
            <a:ext cx="2674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200">
                <a:solidFill>
                  <a:srgbClr val="7F7F7F"/>
                </a:solidFill>
                <a:latin typeface="Calibri"/>
                <a:ea typeface="Calibri"/>
                <a:cs typeface="Calibri"/>
                <a:sym typeface="Calibri"/>
              </a:rPr>
              <a:t>https://psl.noaa.gov/map/clim/sst.shtml</a:t>
            </a:r>
            <a:endParaRPr i="1" sz="1200">
              <a:solidFill>
                <a:srgbClr val="7F7F7F"/>
              </a:solidFill>
              <a:latin typeface="Calibri"/>
              <a:ea typeface="Calibri"/>
              <a:cs typeface="Calibri"/>
              <a:sym typeface="Calibri"/>
            </a:endParaRPr>
          </a:p>
        </p:txBody>
      </p:sp>
      <p:sp>
        <p:nvSpPr>
          <p:cNvPr id="174" name="Google Shape;174;p22"/>
          <p:cNvSpPr txBox="1"/>
          <p:nvPr>
            <p:ph idx="1" type="body"/>
          </p:nvPr>
        </p:nvSpPr>
        <p:spPr>
          <a:xfrm>
            <a:off x="271463" y="200028"/>
            <a:ext cx="7958137" cy="642938"/>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20000"/>
              </a:lnSpc>
              <a:spcBef>
                <a:spcPts val="0"/>
              </a:spcBef>
              <a:spcAft>
                <a:spcPts val="0"/>
              </a:spcAft>
              <a:buSzPct val="100000"/>
              <a:buNone/>
            </a:pPr>
            <a:r>
              <a:rPr lang="en-US"/>
              <a:t>Anomaly from 1961-1990 climatology, 1 degree, weekly resolution</a:t>
            </a:r>
            <a:endParaRPr/>
          </a:p>
        </p:txBody>
      </p:sp>
      <p:sp>
        <p:nvSpPr>
          <p:cNvPr id="175" name="Google Shape;175;p22"/>
          <p:cNvSpPr/>
          <p:nvPr/>
        </p:nvSpPr>
        <p:spPr>
          <a:xfrm>
            <a:off x="6205896" y="4899978"/>
            <a:ext cx="4454963" cy="6001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rgbClr val="7F7F7F"/>
                </a:solidFill>
                <a:latin typeface="Calibri"/>
                <a:ea typeface="Calibri"/>
                <a:cs typeface="Calibri"/>
                <a:sym typeface="Calibri"/>
              </a:rPr>
              <a:t>NOAA National Centers for Environmental information, Climate at a Glance: Global Time Series, published May 2021, retrieved on May 28, 2021 from https://www.ncdc.noaa.gov/cag/</a:t>
            </a:r>
            <a:endParaRPr sz="1100" u="none" strike="noStrike">
              <a:solidFill>
                <a:srgbClr val="7F7F7F"/>
              </a:solidFill>
              <a:latin typeface="Calibri"/>
              <a:ea typeface="Calibri"/>
              <a:cs typeface="Calibri"/>
              <a:sym typeface="Calibri"/>
            </a:endParaRPr>
          </a:p>
        </p:txBody>
      </p:sp>
      <p:pic>
        <p:nvPicPr>
          <p:cNvPr id="176" name="Google Shape;176;p22"/>
          <p:cNvPicPr preferRelativeResize="0"/>
          <p:nvPr/>
        </p:nvPicPr>
        <p:blipFill>
          <a:blip r:embed="rId4">
            <a:alphaModFix/>
          </a:blip>
          <a:stretch>
            <a:fillRect/>
          </a:stretch>
        </p:blipFill>
        <p:spPr>
          <a:xfrm>
            <a:off x="6306927" y="1976316"/>
            <a:ext cx="5331348" cy="29053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3"/>
          <p:cNvPicPr preferRelativeResize="0"/>
          <p:nvPr/>
        </p:nvPicPr>
        <p:blipFill rotWithShape="1">
          <a:blip r:embed="rId3">
            <a:alphaModFix/>
          </a:blip>
          <a:srcRect b="0" l="0" r="0" t="0"/>
          <a:stretch/>
        </p:blipFill>
        <p:spPr>
          <a:xfrm>
            <a:off x="2736973" y="969483"/>
            <a:ext cx="7161285" cy="4800828"/>
          </a:xfrm>
          <a:prstGeom prst="rect">
            <a:avLst/>
          </a:prstGeom>
          <a:noFill/>
          <a:ln>
            <a:noFill/>
          </a:ln>
        </p:spPr>
      </p:pic>
      <p:pic>
        <p:nvPicPr>
          <p:cNvPr id="183" name="Google Shape;183;p23"/>
          <p:cNvPicPr preferRelativeResize="0"/>
          <p:nvPr/>
        </p:nvPicPr>
        <p:blipFill rotWithShape="1">
          <a:blip r:embed="rId4">
            <a:alphaModFix/>
          </a:blip>
          <a:srcRect b="0" l="0" r="0" t="0"/>
          <a:stretch/>
        </p:blipFill>
        <p:spPr>
          <a:xfrm>
            <a:off x="2736973" y="969483"/>
            <a:ext cx="7161285" cy="4775266"/>
          </a:xfrm>
          <a:prstGeom prst="rect">
            <a:avLst/>
          </a:prstGeom>
          <a:noFill/>
          <a:ln>
            <a:noFill/>
          </a:ln>
        </p:spPr>
      </p:pic>
      <p:pic>
        <p:nvPicPr>
          <p:cNvPr id="184" name="Google Shape;184;p23"/>
          <p:cNvPicPr preferRelativeResize="0"/>
          <p:nvPr/>
        </p:nvPicPr>
        <p:blipFill rotWithShape="1">
          <a:blip r:embed="rId5">
            <a:alphaModFix/>
          </a:blip>
          <a:srcRect b="0" l="0" r="0" t="0"/>
          <a:stretch/>
        </p:blipFill>
        <p:spPr>
          <a:xfrm>
            <a:off x="2736973" y="969483"/>
            <a:ext cx="7161285" cy="4826389"/>
          </a:xfrm>
          <a:prstGeom prst="rect">
            <a:avLst/>
          </a:prstGeom>
          <a:noFill/>
          <a:ln>
            <a:noFill/>
          </a:ln>
        </p:spPr>
      </p:pic>
      <p:sp>
        <p:nvSpPr>
          <p:cNvPr id="185" name="Google Shape;185;p23"/>
          <p:cNvSpPr txBox="1"/>
          <p:nvPr>
            <p:ph idx="1" type="body"/>
          </p:nvPr>
        </p:nvSpPr>
        <p:spPr>
          <a:xfrm>
            <a:off x="271463" y="200028"/>
            <a:ext cx="7958137" cy="642938"/>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800"/>
              <a:buNone/>
            </a:pPr>
            <a:r>
              <a:rPr lang="en-US"/>
              <a:t>CMIP6: SST Anomaly from 1955-1984 climatology</a:t>
            </a:r>
            <a:endParaRPr/>
          </a:p>
        </p:txBody>
      </p:sp>
      <p:sp>
        <p:nvSpPr>
          <p:cNvPr id="186" name="Google Shape;186;p23"/>
          <p:cNvSpPr/>
          <p:nvPr/>
        </p:nvSpPr>
        <p:spPr>
          <a:xfrm>
            <a:off x="1281356" y="5770310"/>
            <a:ext cx="4454963"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rgbClr val="7F7F7F"/>
                </a:solidFill>
                <a:latin typeface="Calibri"/>
                <a:ea typeface="Calibri"/>
                <a:cs typeface="Calibri"/>
                <a:sym typeface="Calibri"/>
              </a:rPr>
              <a:t>https://psl.noaa.gov/ipcc/cmip6/</a:t>
            </a:r>
            <a:endParaRPr sz="1100" u="none" strike="noStrike">
              <a:solidFill>
                <a:srgbClr val="7F7F7F"/>
              </a:solidFill>
              <a:latin typeface="Calibri"/>
              <a:ea typeface="Calibri"/>
              <a:cs typeface="Calibri"/>
              <a:sym typeface="Calibri"/>
            </a:endParaRPr>
          </a:p>
        </p:txBody>
      </p:sp>
      <p:sp>
        <p:nvSpPr>
          <p:cNvPr id="187" name="Google Shape;187;p23"/>
          <p:cNvSpPr txBox="1"/>
          <p:nvPr/>
        </p:nvSpPr>
        <p:spPr>
          <a:xfrm>
            <a:off x="9492342" y="364103"/>
            <a:ext cx="23252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CMIP6 PROJECTIONS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4"/>
          <p:cNvSpPr/>
          <p:nvPr/>
        </p:nvSpPr>
        <p:spPr>
          <a:xfrm>
            <a:off x="0" y="757965"/>
            <a:ext cx="8229600" cy="45719"/>
          </a:xfrm>
          <a:prstGeom prst="rect">
            <a:avLst/>
          </a:prstGeom>
          <a:solidFill>
            <a:srgbClr val="E8F6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93" name="Google Shape;193;p24"/>
          <p:cNvSpPr txBox="1"/>
          <p:nvPr>
            <p:ph idx="1" type="body"/>
          </p:nvPr>
        </p:nvSpPr>
        <p:spPr>
          <a:xfrm>
            <a:off x="271463" y="200028"/>
            <a:ext cx="7958137" cy="642938"/>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800"/>
              <a:buNone/>
            </a:pPr>
            <a:r>
              <a:rPr lang="en-US"/>
              <a:t>Management can reduce risks &amp; support adaptation</a:t>
            </a:r>
            <a:endParaRPr/>
          </a:p>
          <a:p>
            <a:pPr indent="0" lvl="0" marL="0" rtl="0" algn="l">
              <a:lnSpc>
                <a:spcPct val="120000"/>
              </a:lnSpc>
              <a:spcBef>
                <a:spcPts val="1000"/>
              </a:spcBef>
              <a:spcAft>
                <a:spcPts val="0"/>
              </a:spcAft>
              <a:buSzPts val="2800"/>
              <a:buNone/>
            </a:pPr>
            <a:r>
              <a:t/>
            </a:r>
            <a:endParaRPr/>
          </a:p>
        </p:txBody>
      </p:sp>
      <p:pic>
        <p:nvPicPr>
          <p:cNvPr id="194" name="Google Shape;194;p24"/>
          <p:cNvPicPr preferRelativeResize="0"/>
          <p:nvPr/>
        </p:nvPicPr>
        <p:blipFill rotWithShape="1">
          <a:blip r:embed="rId3">
            <a:alphaModFix/>
          </a:blip>
          <a:srcRect b="0" l="0" r="0" t="0"/>
          <a:stretch/>
        </p:blipFill>
        <p:spPr>
          <a:xfrm>
            <a:off x="7411273" y="1016760"/>
            <a:ext cx="4194245" cy="3937536"/>
          </a:xfrm>
          <a:prstGeom prst="rect">
            <a:avLst/>
          </a:prstGeom>
          <a:noFill/>
          <a:ln>
            <a:noFill/>
          </a:ln>
        </p:spPr>
      </p:pic>
      <p:sp>
        <p:nvSpPr>
          <p:cNvPr id="195" name="Google Shape;195;p24"/>
          <p:cNvSpPr txBox="1"/>
          <p:nvPr/>
        </p:nvSpPr>
        <p:spPr>
          <a:xfrm>
            <a:off x="7283961" y="5185248"/>
            <a:ext cx="4730459"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7F7F7F"/>
                </a:solidFill>
                <a:latin typeface="Calibri"/>
                <a:ea typeface="Calibri"/>
                <a:cs typeface="Calibri"/>
                <a:sym typeface="Calibri"/>
              </a:rPr>
              <a:t>Karp et al. 2019. Accounting for Shifting Distributions and Changing Productivity in the Development of Scientific Advice for Fishery Management. ICES JMS doi: 10.1093/icesjms/fsz048</a:t>
            </a:r>
            <a:endParaRPr/>
          </a:p>
        </p:txBody>
      </p:sp>
      <p:grpSp>
        <p:nvGrpSpPr>
          <p:cNvPr id="196" name="Google Shape;196;p24"/>
          <p:cNvGrpSpPr/>
          <p:nvPr/>
        </p:nvGrpSpPr>
        <p:grpSpPr>
          <a:xfrm>
            <a:off x="402498" y="903875"/>
            <a:ext cx="6582712" cy="4899119"/>
            <a:chOff x="402498" y="903875"/>
            <a:chExt cx="6582712" cy="4899119"/>
          </a:xfrm>
        </p:grpSpPr>
        <p:pic>
          <p:nvPicPr>
            <p:cNvPr id="197" name="Google Shape;197;p24"/>
            <p:cNvPicPr preferRelativeResize="0"/>
            <p:nvPr/>
          </p:nvPicPr>
          <p:blipFill rotWithShape="1">
            <a:blip r:embed="rId4">
              <a:alphaModFix/>
            </a:blip>
            <a:srcRect b="65800" l="5351" r="0" t="6746"/>
            <a:stretch/>
          </p:blipFill>
          <p:spPr>
            <a:xfrm>
              <a:off x="402498" y="4213673"/>
              <a:ext cx="6582712" cy="1589321"/>
            </a:xfrm>
            <a:prstGeom prst="rect">
              <a:avLst/>
            </a:prstGeom>
            <a:noFill/>
            <a:ln>
              <a:noFill/>
            </a:ln>
          </p:spPr>
        </p:pic>
        <p:sp>
          <p:nvSpPr>
            <p:cNvPr id="198" name="Google Shape;198;p24"/>
            <p:cNvSpPr txBox="1"/>
            <p:nvPr/>
          </p:nvSpPr>
          <p:spPr>
            <a:xfrm>
              <a:off x="6031503" y="3671668"/>
              <a:ext cx="794218" cy="4429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F7F7F"/>
                  </a:solidFill>
                  <a:latin typeface="Calibri"/>
                  <a:ea typeface="Calibri"/>
                  <a:cs typeface="Calibri"/>
                  <a:sym typeface="Calibri"/>
                </a:rPr>
                <a:t>Unfished</a:t>
              </a:r>
              <a:endParaRPr/>
            </a:p>
            <a:p>
              <a:pPr indent="0" lvl="0" marL="0" marR="0" rtl="0" algn="l">
                <a:spcBef>
                  <a:spcPts val="0"/>
                </a:spcBef>
                <a:spcAft>
                  <a:spcPts val="0"/>
                </a:spcAft>
                <a:buNone/>
              </a:pPr>
              <a:r>
                <a:rPr lang="en-US" sz="1800">
                  <a:solidFill>
                    <a:srgbClr val="7F7F7F"/>
                  </a:solidFill>
                  <a:latin typeface="Calibri"/>
                  <a:ea typeface="Calibri"/>
                  <a:cs typeface="Calibri"/>
                  <a:sym typeface="Calibri"/>
                </a:rPr>
                <a:t>Fished</a:t>
              </a:r>
              <a:endParaRPr/>
            </a:p>
          </p:txBody>
        </p:sp>
        <p:cxnSp>
          <p:nvCxnSpPr>
            <p:cNvPr id="199" name="Google Shape;199;p24"/>
            <p:cNvCxnSpPr/>
            <p:nvPr/>
          </p:nvCxnSpPr>
          <p:spPr>
            <a:xfrm rot="10800000">
              <a:off x="5552308" y="3969295"/>
              <a:ext cx="421047" cy="0"/>
            </a:xfrm>
            <a:prstGeom prst="straightConnector1">
              <a:avLst/>
            </a:prstGeom>
            <a:noFill/>
            <a:ln cap="flat" cmpd="sng" w="15875">
              <a:solidFill>
                <a:srgbClr val="029EBF"/>
              </a:solidFill>
              <a:prstDash val="solid"/>
              <a:round/>
              <a:headEnd len="sm" w="sm" type="none"/>
              <a:tailEnd len="sm" w="sm" type="none"/>
            </a:ln>
          </p:spPr>
        </p:cxnSp>
        <p:cxnSp>
          <p:nvCxnSpPr>
            <p:cNvPr id="200" name="Google Shape;200;p24"/>
            <p:cNvCxnSpPr/>
            <p:nvPr/>
          </p:nvCxnSpPr>
          <p:spPr>
            <a:xfrm rot="10800000">
              <a:off x="5557442" y="3780650"/>
              <a:ext cx="421047" cy="0"/>
            </a:xfrm>
            <a:prstGeom prst="straightConnector1">
              <a:avLst/>
            </a:prstGeom>
            <a:noFill/>
            <a:ln cap="flat" cmpd="sng" w="15875">
              <a:solidFill>
                <a:srgbClr val="FFA500"/>
              </a:solidFill>
              <a:prstDash val="solid"/>
              <a:round/>
              <a:headEnd len="sm" w="sm" type="none"/>
              <a:tailEnd len="sm" w="sm" type="none"/>
            </a:ln>
          </p:spPr>
        </p:cxnSp>
        <p:pic>
          <p:nvPicPr>
            <p:cNvPr descr="3 spp.pdf" id="201" name="Google Shape;201;p24"/>
            <p:cNvPicPr preferRelativeResize="0"/>
            <p:nvPr/>
          </p:nvPicPr>
          <p:blipFill rotWithShape="1">
            <a:blip r:embed="rId5">
              <a:alphaModFix/>
            </a:blip>
            <a:srcRect b="19693" l="37203" r="21625" t="50716"/>
            <a:stretch/>
          </p:blipFill>
          <p:spPr>
            <a:xfrm>
              <a:off x="645927" y="4043144"/>
              <a:ext cx="1200993" cy="442937"/>
            </a:xfrm>
            <a:prstGeom prst="rect">
              <a:avLst/>
            </a:prstGeom>
            <a:noFill/>
            <a:ln>
              <a:noFill/>
            </a:ln>
          </p:spPr>
        </p:pic>
        <p:sp>
          <p:nvSpPr>
            <p:cNvPr id="202" name="Google Shape;202;p24"/>
            <p:cNvSpPr txBox="1"/>
            <p:nvPr/>
          </p:nvSpPr>
          <p:spPr>
            <a:xfrm>
              <a:off x="556299" y="3621736"/>
              <a:ext cx="18955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619AAB"/>
                  </a:solidFill>
                  <a:latin typeface="Calibri"/>
                  <a:ea typeface="Calibri"/>
                  <a:cs typeface="Calibri"/>
                  <a:sym typeface="Calibri"/>
                </a:rPr>
                <a:t>Spawning biomass</a:t>
              </a:r>
              <a:endParaRPr/>
            </a:p>
          </p:txBody>
        </p:sp>
        <p:grpSp>
          <p:nvGrpSpPr>
            <p:cNvPr id="203" name="Google Shape;203;p24"/>
            <p:cNvGrpSpPr/>
            <p:nvPr/>
          </p:nvGrpSpPr>
          <p:grpSpPr>
            <a:xfrm>
              <a:off x="1907438" y="1157330"/>
              <a:ext cx="2465549" cy="2017903"/>
              <a:chOff x="721" y="32173"/>
              <a:chExt cx="2465549" cy="2017903"/>
            </a:xfrm>
          </p:grpSpPr>
          <p:sp>
            <p:nvSpPr>
              <p:cNvPr id="204" name="Google Shape;204;p24"/>
              <p:cNvSpPr/>
              <p:nvPr/>
            </p:nvSpPr>
            <p:spPr>
              <a:xfrm>
                <a:off x="224544" y="32173"/>
                <a:ext cx="2017903" cy="2017903"/>
              </a:xfrm>
              <a:custGeom>
                <a:rect b="b" l="l" r="r" t="t"/>
                <a:pathLst>
                  <a:path extrusionOk="0" h="120000" w="120000">
                    <a:moveTo>
                      <a:pt x="76467" y="6039"/>
                    </a:moveTo>
                    <a:lnTo>
                      <a:pt x="76467" y="6039"/>
                    </a:lnTo>
                    <a:cubicBezTo>
                      <a:pt x="101558" y="13696"/>
                      <a:pt x="118061" y="37637"/>
                      <a:pt x="116289" y="63811"/>
                    </a:cubicBezTo>
                    <a:cubicBezTo>
                      <a:pt x="114517" y="89984"/>
                      <a:pt x="94939" y="111483"/>
                      <a:pt x="69045" y="115688"/>
                    </a:cubicBezTo>
                    <a:cubicBezTo>
                      <a:pt x="43151" y="119894"/>
                      <a:pt x="17774" y="105696"/>
                      <a:pt x="7810" y="81429"/>
                    </a:cubicBezTo>
                    <a:cubicBezTo>
                      <a:pt x="-2154" y="57162"/>
                      <a:pt x="5923" y="29228"/>
                      <a:pt x="27301" y="14024"/>
                    </a:cubicBezTo>
                    <a:lnTo>
                      <a:pt x="25505" y="10942"/>
                    </a:lnTo>
                    <a:lnTo>
                      <a:pt x="33265" y="14131"/>
                    </a:lnTo>
                    <a:lnTo>
                      <a:pt x="32462" y="22879"/>
                    </a:lnTo>
                    <a:lnTo>
                      <a:pt x="30667" y="19799"/>
                    </a:lnTo>
                    <a:lnTo>
                      <a:pt x="30667" y="19799"/>
                    </a:lnTo>
                    <a:cubicBezTo>
                      <a:pt x="12020" y="33405"/>
                      <a:pt x="5177" y="58048"/>
                      <a:pt x="14138" y="79321"/>
                    </a:cubicBezTo>
                    <a:cubicBezTo>
                      <a:pt x="23100" y="100593"/>
                      <a:pt x="45514" y="112911"/>
                      <a:pt x="68276" y="109072"/>
                    </a:cubicBezTo>
                    <a:cubicBezTo>
                      <a:pt x="91038" y="105233"/>
                      <a:pt x="108172" y="86246"/>
                      <a:pt x="109662" y="63211"/>
                    </a:cubicBezTo>
                    <a:cubicBezTo>
                      <a:pt x="111151" y="40175"/>
                      <a:pt x="96604" y="19140"/>
                      <a:pt x="74526" y="12402"/>
                    </a:cubicBezTo>
                    <a:close/>
                  </a:path>
                </a:pathLst>
              </a:custGeom>
              <a:solidFill>
                <a:srgbClr val="BBCF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4"/>
              <p:cNvSpPr/>
              <p:nvPr/>
            </p:nvSpPr>
            <p:spPr>
              <a:xfrm>
                <a:off x="819118" y="40716"/>
                <a:ext cx="828755" cy="414377"/>
              </a:xfrm>
              <a:prstGeom prst="roundRect">
                <a:avLst>
                  <a:gd fmla="val 16667" name="adj"/>
                </a:avLst>
              </a:prstGeom>
              <a:solidFill>
                <a:srgbClr val="41709B"/>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txBox="1"/>
              <p:nvPr/>
            </p:nvSpPr>
            <p:spPr>
              <a:xfrm>
                <a:off x="839346" y="60944"/>
                <a:ext cx="788299" cy="373921"/>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Calibri"/>
                  <a:buNone/>
                </a:pPr>
                <a:r>
                  <a:rPr b="0" i="0" lang="en-US" sz="1200">
                    <a:solidFill>
                      <a:schemeClr val="lt1"/>
                    </a:solidFill>
                    <a:latin typeface="Calibri"/>
                    <a:ea typeface="Calibri"/>
                    <a:cs typeface="Calibri"/>
                    <a:sym typeface="Calibri"/>
                  </a:rPr>
                  <a:t>Biological Model</a:t>
                </a:r>
                <a:endParaRPr/>
              </a:p>
            </p:txBody>
          </p:sp>
          <p:sp>
            <p:nvSpPr>
              <p:cNvPr id="207" name="Google Shape;207;p24"/>
              <p:cNvSpPr/>
              <p:nvPr/>
            </p:nvSpPr>
            <p:spPr>
              <a:xfrm>
                <a:off x="1637515" y="635316"/>
                <a:ext cx="828755" cy="414377"/>
              </a:xfrm>
              <a:prstGeom prst="roundRect">
                <a:avLst>
                  <a:gd fmla="val 16667" name="adj"/>
                </a:avLst>
              </a:prstGeom>
              <a:solidFill>
                <a:srgbClr val="6794C4"/>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txBox="1"/>
              <p:nvPr/>
            </p:nvSpPr>
            <p:spPr>
              <a:xfrm>
                <a:off x="1657743" y="655544"/>
                <a:ext cx="788299" cy="373921"/>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Calibri"/>
                  <a:buNone/>
                </a:pPr>
                <a:r>
                  <a:rPr b="0" i="0" lang="en-US" sz="1200">
                    <a:solidFill>
                      <a:schemeClr val="lt1"/>
                    </a:solidFill>
                    <a:latin typeface="Calibri"/>
                    <a:ea typeface="Calibri"/>
                    <a:cs typeface="Calibri"/>
                    <a:sym typeface="Calibri"/>
                  </a:rPr>
                  <a:t>ABC</a:t>
                </a:r>
                <a:endParaRPr/>
              </a:p>
            </p:txBody>
          </p:sp>
          <p:sp>
            <p:nvSpPr>
              <p:cNvPr id="209" name="Google Shape;209;p24"/>
              <p:cNvSpPr/>
              <p:nvPr/>
            </p:nvSpPr>
            <p:spPr>
              <a:xfrm>
                <a:off x="1220231" y="1597399"/>
                <a:ext cx="1038123" cy="414377"/>
              </a:xfrm>
              <a:prstGeom prst="roundRect">
                <a:avLst>
                  <a:gd fmla="val 16667" name="adj"/>
                </a:avLst>
              </a:prstGeom>
              <a:solidFill>
                <a:srgbClr val="9EBBDD"/>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txBox="1"/>
              <p:nvPr/>
            </p:nvSpPr>
            <p:spPr>
              <a:xfrm>
                <a:off x="1240459" y="1617627"/>
                <a:ext cx="997667" cy="373921"/>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Calibri"/>
                  <a:buNone/>
                </a:pPr>
                <a:r>
                  <a:rPr b="0" i="0" lang="en-US" sz="1200">
                    <a:solidFill>
                      <a:schemeClr val="lt1"/>
                    </a:solidFill>
                    <a:latin typeface="Calibri"/>
                    <a:ea typeface="Calibri"/>
                    <a:cs typeface="Calibri"/>
                    <a:sym typeface="Calibri"/>
                  </a:rPr>
                  <a:t>Management Model</a:t>
                </a:r>
                <a:endParaRPr/>
              </a:p>
            </p:txBody>
          </p:sp>
          <p:sp>
            <p:nvSpPr>
              <p:cNvPr id="211" name="Google Shape;211;p24"/>
              <p:cNvSpPr/>
              <p:nvPr/>
            </p:nvSpPr>
            <p:spPr>
              <a:xfrm>
                <a:off x="313321" y="1597399"/>
                <a:ext cx="828755" cy="414377"/>
              </a:xfrm>
              <a:prstGeom prst="roundRect">
                <a:avLst>
                  <a:gd fmla="val 16667" name="adj"/>
                </a:avLst>
              </a:prstGeom>
              <a:solidFill>
                <a:srgbClr val="9EBBDD"/>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txBox="1"/>
              <p:nvPr/>
            </p:nvSpPr>
            <p:spPr>
              <a:xfrm>
                <a:off x="333549" y="1617627"/>
                <a:ext cx="788299" cy="373921"/>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Calibri"/>
                  <a:buNone/>
                </a:pPr>
                <a:r>
                  <a:rPr b="0" i="0" lang="en-US" sz="1200">
                    <a:solidFill>
                      <a:schemeClr val="lt1"/>
                    </a:solidFill>
                    <a:latin typeface="Calibri"/>
                    <a:ea typeface="Calibri"/>
                    <a:cs typeface="Calibri"/>
                    <a:sym typeface="Calibri"/>
                  </a:rPr>
                  <a:t>Fisher Model</a:t>
                </a:r>
                <a:endParaRPr/>
              </a:p>
            </p:txBody>
          </p:sp>
          <p:sp>
            <p:nvSpPr>
              <p:cNvPr id="213" name="Google Shape;213;p24"/>
              <p:cNvSpPr/>
              <p:nvPr/>
            </p:nvSpPr>
            <p:spPr>
              <a:xfrm>
                <a:off x="721" y="635316"/>
                <a:ext cx="828755" cy="414377"/>
              </a:xfrm>
              <a:prstGeom prst="roundRect">
                <a:avLst>
                  <a:gd fmla="val 16667" name="adj"/>
                </a:avLst>
              </a:prstGeom>
              <a:solidFill>
                <a:srgbClr val="6794C4"/>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txBox="1"/>
              <p:nvPr/>
            </p:nvSpPr>
            <p:spPr>
              <a:xfrm>
                <a:off x="20949" y="655544"/>
                <a:ext cx="788299" cy="373921"/>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Calibri"/>
                  <a:buNone/>
                </a:pPr>
                <a:r>
                  <a:rPr b="0" i="0" lang="en-US" sz="1200">
                    <a:solidFill>
                      <a:schemeClr val="lt1"/>
                    </a:solidFill>
                    <a:latin typeface="Calibri"/>
                    <a:ea typeface="Calibri"/>
                    <a:cs typeface="Calibri"/>
                    <a:sym typeface="Calibri"/>
                  </a:rPr>
                  <a:t>Catch</a:t>
                </a:r>
                <a:endParaRPr/>
              </a:p>
            </p:txBody>
          </p:sp>
        </p:grpSp>
        <p:sp>
          <p:nvSpPr>
            <p:cNvPr id="215" name="Google Shape;215;p24"/>
            <p:cNvSpPr/>
            <p:nvPr/>
          </p:nvSpPr>
          <p:spPr>
            <a:xfrm flipH="1">
              <a:off x="1906717" y="989464"/>
              <a:ext cx="698260" cy="247242"/>
            </a:xfrm>
            <a:prstGeom prst="leftArrow">
              <a:avLst>
                <a:gd fmla="val 50000" name="adj1"/>
                <a:gd fmla="val 50000" name="adj2"/>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16" name="Google Shape;216;p24"/>
            <p:cNvSpPr/>
            <p:nvPr/>
          </p:nvSpPr>
          <p:spPr>
            <a:xfrm>
              <a:off x="4370271" y="1492451"/>
              <a:ext cx="950885" cy="253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300">
                  <a:solidFill>
                    <a:srgbClr val="92D050"/>
                  </a:solidFill>
                  <a:latin typeface="Calibri"/>
                  <a:ea typeface="Calibri"/>
                  <a:cs typeface="Calibri"/>
                  <a:sym typeface="Calibri"/>
                </a:rPr>
                <a:t>Adaptation</a:t>
              </a:r>
              <a:endParaRPr sz="900"/>
            </a:p>
          </p:txBody>
        </p:sp>
        <p:sp>
          <p:nvSpPr>
            <p:cNvPr id="217" name="Google Shape;217;p24"/>
            <p:cNvSpPr/>
            <p:nvPr/>
          </p:nvSpPr>
          <p:spPr>
            <a:xfrm>
              <a:off x="2448918" y="3201950"/>
              <a:ext cx="950885" cy="253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300">
                  <a:solidFill>
                    <a:srgbClr val="92D050"/>
                  </a:solidFill>
                  <a:latin typeface="Calibri"/>
                  <a:ea typeface="Calibri"/>
                  <a:cs typeface="Calibri"/>
                  <a:sym typeface="Calibri"/>
                </a:rPr>
                <a:t>Adaptation</a:t>
              </a:r>
              <a:endParaRPr sz="900"/>
            </a:p>
          </p:txBody>
        </p:sp>
        <p:sp>
          <p:nvSpPr>
            <p:cNvPr id="218" name="Google Shape;218;p24"/>
            <p:cNvSpPr/>
            <p:nvPr/>
          </p:nvSpPr>
          <p:spPr>
            <a:xfrm>
              <a:off x="4196363" y="2442757"/>
              <a:ext cx="1211078" cy="369332"/>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300">
                  <a:solidFill>
                    <a:srgbClr val="92D050"/>
                  </a:solidFill>
                  <a:latin typeface="Calibri"/>
                  <a:ea typeface="Calibri"/>
                  <a:cs typeface="Calibri"/>
                  <a:sym typeface="Calibri"/>
                </a:rPr>
                <a:t>Adaptation</a:t>
              </a:r>
              <a:endParaRPr sz="900"/>
            </a:p>
          </p:txBody>
        </p:sp>
        <p:sp>
          <p:nvSpPr>
            <p:cNvPr id="219" name="Google Shape;219;p24"/>
            <p:cNvSpPr/>
            <p:nvPr/>
          </p:nvSpPr>
          <p:spPr>
            <a:xfrm>
              <a:off x="1055989" y="2189650"/>
              <a:ext cx="950885" cy="253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300">
                  <a:solidFill>
                    <a:srgbClr val="92D050"/>
                  </a:solidFill>
                  <a:latin typeface="Calibri"/>
                  <a:ea typeface="Calibri"/>
                  <a:cs typeface="Calibri"/>
                  <a:sym typeface="Calibri"/>
                </a:rPr>
                <a:t>Adaptation</a:t>
              </a:r>
              <a:endParaRPr sz="900"/>
            </a:p>
          </p:txBody>
        </p:sp>
        <p:sp>
          <p:nvSpPr>
            <p:cNvPr id="220" name="Google Shape;220;p24"/>
            <p:cNvSpPr/>
            <p:nvPr/>
          </p:nvSpPr>
          <p:spPr>
            <a:xfrm>
              <a:off x="812857" y="903875"/>
              <a:ext cx="1211100" cy="25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619AAB"/>
                  </a:solidFill>
                  <a:latin typeface="Calibri"/>
                  <a:ea typeface="Calibri"/>
                  <a:cs typeface="Calibri"/>
                  <a:sym typeface="Calibri"/>
                </a:rPr>
                <a:t>Climate</a:t>
              </a:r>
              <a:endParaRPr/>
            </a:p>
          </p:txBody>
        </p:sp>
        <p:pic>
          <p:nvPicPr>
            <p:cNvPr id="221" name="Google Shape;221;p24"/>
            <p:cNvPicPr preferRelativeResize="0"/>
            <p:nvPr/>
          </p:nvPicPr>
          <p:blipFill rotWithShape="1">
            <a:blip r:embed="rId6">
              <a:alphaModFix/>
            </a:blip>
            <a:srcRect b="0" l="0" r="0" t="0"/>
            <a:stretch/>
          </p:blipFill>
          <p:spPr>
            <a:xfrm>
              <a:off x="2713927" y="1121037"/>
              <a:ext cx="1167942" cy="459358"/>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5"/>
          <p:cNvPicPr preferRelativeResize="0"/>
          <p:nvPr/>
        </p:nvPicPr>
        <p:blipFill rotWithShape="1">
          <a:blip r:embed="rId3">
            <a:alphaModFix/>
          </a:blip>
          <a:srcRect b="0" l="0" r="0" t="0"/>
          <a:stretch/>
        </p:blipFill>
        <p:spPr>
          <a:xfrm>
            <a:off x="2298845" y="1361621"/>
            <a:ext cx="7446817" cy="4572000"/>
          </a:xfrm>
          <a:prstGeom prst="rect">
            <a:avLst/>
          </a:prstGeom>
          <a:noFill/>
          <a:ln>
            <a:noFill/>
          </a:ln>
        </p:spPr>
      </p:pic>
      <p:sp>
        <p:nvSpPr>
          <p:cNvPr id="227" name="Google Shape;227;p25"/>
          <p:cNvSpPr/>
          <p:nvPr/>
        </p:nvSpPr>
        <p:spPr>
          <a:xfrm>
            <a:off x="0" y="757965"/>
            <a:ext cx="8229600" cy="45719"/>
          </a:xfrm>
          <a:prstGeom prst="rect">
            <a:avLst/>
          </a:prstGeom>
          <a:solidFill>
            <a:srgbClr val="E8F6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28" name="Google Shape;228;p25"/>
          <p:cNvSpPr txBox="1"/>
          <p:nvPr>
            <p:ph idx="1" type="body"/>
          </p:nvPr>
        </p:nvSpPr>
        <p:spPr>
          <a:xfrm>
            <a:off x="271463" y="200028"/>
            <a:ext cx="7958137" cy="642938"/>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800"/>
              <a:buNone/>
            </a:pPr>
            <a:r>
              <a:rPr b="1" lang="en-US"/>
              <a:t>Glossary of Terms: </a:t>
            </a:r>
            <a:r>
              <a:rPr lang="en-US"/>
              <a:t>Social-ecological system</a:t>
            </a:r>
            <a:endParaRPr/>
          </a:p>
          <a:p>
            <a:pPr indent="0" lvl="0" marL="0" rtl="0" algn="l">
              <a:lnSpc>
                <a:spcPct val="120000"/>
              </a:lnSpc>
              <a:spcBef>
                <a:spcPts val="1000"/>
              </a:spcBef>
              <a:spcAft>
                <a:spcPts val="0"/>
              </a:spcAft>
              <a:buSzPts val="2800"/>
              <a:buNone/>
            </a:pPr>
            <a:r>
              <a:t/>
            </a:r>
            <a:endParaRPr/>
          </a:p>
        </p:txBody>
      </p:sp>
      <p:sp>
        <p:nvSpPr>
          <p:cNvPr id="229" name="Google Shape;229;p25"/>
          <p:cNvSpPr txBox="1"/>
          <p:nvPr/>
        </p:nvSpPr>
        <p:spPr>
          <a:xfrm>
            <a:off x="569404" y="1013866"/>
            <a:ext cx="8312495" cy="4253467"/>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365C71"/>
              </a:buClr>
              <a:buSzPts val="2100"/>
              <a:buFont typeface="Arial"/>
              <a:buNone/>
            </a:pPr>
            <a:r>
              <a:rPr b="1" i="1" lang="en-US" sz="2100" u="sng" cap="none" strike="noStrike">
                <a:solidFill>
                  <a:srgbClr val="365C71"/>
                </a:solidFill>
                <a:latin typeface="Calibri"/>
                <a:ea typeface="Calibri"/>
                <a:cs typeface="Calibri"/>
                <a:sym typeface="Calibri"/>
              </a:rPr>
              <a:t>Human and ecological systems </a:t>
            </a:r>
            <a:r>
              <a:rPr b="0" i="1" lang="en-US" sz="2100" u="none" cap="none" strike="noStrike">
                <a:solidFill>
                  <a:srgbClr val="365C71"/>
                </a:solidFill>
                <a:latin typeface="Calibri"/>
                <a:ea typeface="Calibri"/>
                <a:cs typeface="Calibri"/>
                <a:sym typeface="Calibri"/>
              </a:rPr>
              <a:t>are linked through feedback mechanisms</a:t>
            </a:r>
            <a:endParaRPr/>
          </a:p>
        </p:txBody>
      </p:sp>
      <p:sp>
        <p:nvSpPr>
          <p:cNvPr id="230" name="Google Shape;230;p25"/>
          <p:cNvSpPr txBox="1"/>
          <p:nvPr/>
        </p:nvSpPr>
        <p:spPr>
          <a:xfrm>
            <a:off x="9735487" y="2205429"/>
            <a:ext cx="1572866"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53864"/>
              </a:buClr>
              <a:buSzPts val="2400"/>
              <a:buFont typeface="Calibri"/>
              <a:buNone/>
            </a:pPr>
            <a:r>
              <a:rPr b="0" i="0" lang="en-US" sz="2400" u="none" cap="none" strike="noStrike">
                <a:solidFill>
                  <a:srgbClr val="053864"/>
                </a:solidFill>
                <a:latin typeface="Calibri"/>
                <a:ea typeface="Calibri"/>
                <a:cs typeface="Calibri"/>
                <a:sym typeface="Calibri"/>
              </a:rPr>
              <a:t>Adaptation</a:t>
            </a:r>
            <a:endParaRPr/>
          </a:p>
          <a:p>
            <a:pPr indent="0" lvl="0" marL="0" marR="0" rtl="0" algn="l">
              <a:lnSpc>
                <a:spcPct val="100000"/>
              </a:lnSpc>
              <a:spcBef>
                <a:spcPts val="0"/>
              </a:spcBef>
              <a:spcAft>
                <a:spcPts val="0"/>
              </a:spcAft>
              <a:buClr>
                <a:srgbClr val="053864"/>
              </a:buClr>
              <a:buSzPts val="2400"/>
              <a:buFont typeface="Calibri"/>
              <a:buNone/>
            </a:pPr>
            <a:r>
              <a:rPr b="0" i="0" lang="en-US" sz="2400" u="none" cap="none" strike="noStrike">
                <a:solidFill>
                  <a:srgbClr val="053864"/>
                </a:solidFill>
                <a:latin typeface="Calibri"/>
                <a:ea typeface="Calibri"/>
                <a:cs typeface="Calibri"/>
                <a:sym typeface="Calibri"/>
              </a:rPr>
              <a:t>Resilience</a:t>
            </a:r>
            <a:endParaRPr/>
          </a:p>
        </p:txBody>
      </p:sp>
      <p:sp>
        <p:nvSpPr>
          <p:cNvPr id="231" name="Google Shape;231;p25"/>
          <p:cNvSpPr txBox="1"/>
          <p:nvPr/>
        </p:nvSpPr>
        <p:spPr>
          <a:xfrm>
            <a:off x="569404" y="2241967"/>
            <a:ext cx="1572866"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55A11"/>
              </a:buClr>
              <a:buSzPts val="2400"/>
              <a:buFont typeface="Calibri"/>
              <a:buNone/>
            </a:pPr>
            <a:r>
              <a:rPr b="0" i="0" lang="en-US" sz="2400" u="none" cap="none" strike="noStrike">
                <a:solidFill>
                  <a:srgbClr val="C55A11"/>
                </a:solidFill>
                <a:latin typeface="Calibri"/>
                <a:ea typeface="Calibri"/>
                <a:cs typeface="Calibri"/>
                <a:sym typeface="Calibri"/>
              </a:rPr>
              <a:t>Adaptation</a:t>
            </a:r>
            <a:endParaRPr/>
          </a:p>
          <a:p>
            <a:pPr indent="0" lvl="0" marL="0" marR="0" rtl="0" algn="l">
              <a:lnSpc>
                <a:spcPct val="100000"/>
              </a:lnSpc>
              <a:spcBef>
                <a:spcPts val="0"/>
              </a:spcBef>
              <a:spcAft>
                <a:spcPts val="0"/>
              </a:spcAft>
              <a:buClr>
                <a:srgbClr val="C55A11"/>
              </a:buClr>
              <a:buSzPts val="2400"/>
              <a:buFont typeface="Calibri"/>
              <a:buNone/>
            </a:pPr>
            <a:r>
              <a:rPr b="0" i="0" lang="en-US" sz="2400" u="none" cap="none" strike="noStrike">
                <a:solidFill>
                  <a:srgbClr val="C55A11"/>
                </a:solidFill>
                <a:latin typeface="Calibri"/>
                <a:ea typeface="Calibri"/>
                <a:cs typeface="Calibri"/>
                <a:sym typeface="Calibri"/>
              </a:rPr>
              <a:t>Resilience</a:t>
            </a:r>
            <a:endParaRPr/>
          </a:p>
        </p:txBody>
      </p:sp>
      <p:grpSp>
        <p:nvGrpSpPr>
          <p:cNvPr id="232" name="Google Shape;232;p25"/>
          <p:cNvGrpSpPr/>
          <p:nvPr/>
        </p:nvGrpSpPr>
        <p:grpSpPr>
          <a:xfrm>
            <a:off x="9902567" y="3187667"/>
            <a:ext cx="1027393" cy="809036"/>
            <a:chOff x="330" y="47067"/>
            <a:chExt cx="1027393" cy="809036"/>
          </a:xfrm>
        </p:grpSpPr>
        <p:sp>
          <p:nvSpPr>
            <p:cNvPr id="233" name="Google Shape;233;p25"/>
            <p:cNvSpPr/>
            <p:nvPr/>
          </p:nvSpPr>
          <p:spPr>
            <a:xfrm>
              <a:off x="637685" y="253121"/>
              <a:ext cx="390038" cy="39003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5"/>
            <p:cNvSpPr txBox="1"/>
            <p:nvPr/>
          </p:nvSpPr>
          <p:spPr>
            <a:xfrm>
              <a:off x="637685" y="253121"/>
              <a:ext cx="390038" cy="390038"/>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dk1"/>
                </a:buClr>
                <a:buSzPts val="2400"/>
                <a:buFont typeface="Gill Sans"/>
                <a:buNone/>
              </a:pPr>
              <a:r>
                <a:t/>
              </a:r>
              <a:endParaRPr sz="2400">
                <a:solidFill>
                  <a:schemeClr val="dk1"/>
                </a:solidFill>
                <a:latin typeface="Gill Sans"/>
                <a:ea typeface="Gill Sans"/>
                <a:cs typeface="Gill Sans"/>
                <a:sym typeface="Gill Sans"/>
              </a:endParaRPr>
            </a:p>
          </p:txBody>
        </p:sp>
        <p:sp>
          <p:nvSpPr>
            <p:cNvPr id="235" name="Google Shape;235;p25"/>
            <p:cNvSpPr/>
            <p:nvPr/>
          </p:nvSpPr>
          <p:spPr>
            <a:xfrm>
              <a:off x="112953" y="47067"/>
              <a:ext cx="802146" cy="802146"/>
            </a:xfrm>
            <a:custGeom>
              <a:rect b="b" l="l" r="r" t="t"/>
              <a:pathLst>
                <a:path extrusionOk="0" h="120000" w="120000">
                  <a:moveTo>
                    <a:pt x="101454" y="92076"/>
                  </a:moveTo>
                  <a:lnTo>
                    <a:pt x="101454" y="92076"/>
                  </a:lnTo>
                  <a:cubicBezTo>
                    <a:pt x="92522" y="103620"/>
                    <a:pt x="79181" y="110916"/>
                    <a:pt x="64642" y="112209"/>
                  </a:cubicBezTo>
                  <a:cubicBezTo>
                    <a:pt x="50103" y="113501"/>
                    <a:pt x="35684" y="108673"/>
                    <a:pt x="24855" y="98886"/>
                  </a:cubicBezTo>
                  <a:lnTo>
                    <a:pt x="18937" y="103466"/>
                  </a:lnTo>
                  <a:lnTo>
                    <a:pt x="23045" y="88594"/>
                  </a:lnTo>
                  <a:lnTo>
                    <a:pt x="39934" y="87219"/>
                  </a:lnTo>
                  <a:lnTo>
                    <a:pt x="34038" y="91780"/>
                  </a:lnTo>
                  <a:lnTo>
                    <a:pt x="34038" y="91780"/>
                  </a:lnTo>
                  <a:cubicBezTo>
                    <a:pt x="42613" y="98785"/>
                    <a:pt x="53653" y="102027"/>
                    <a:pt x="64654" y="100772"/>
                  </a:cubicBezTo>
                  <a:cubicBezTo>
                    <a:pt x="75654" y="99516"/>
                    <a:pt x="85680" y="93869"/>
                    <a:pt x="92455" y="85113"/>
                  </a:cubicBezTo>
                  <a:close/>
                </a:path>
              </a:pathLst>
            </a:custGeom>
            <a:solidFill>
              <a:srgbClr val="4372C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
            <p:cNvSpPr/>
            <p:nvPr/>
          </p:nvSpPr>
          <p:spPr>
            <a:xfrm>
              <a:off x="330" y="253121"/>
              <a:ext cx="390038" cy="39003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txBox="1"/>
            <p:nvPr/>
          </p:nvSpPr>
          <p:spPr>
            <a:xfrm>
              <a:off x="330" y="253121"/>
              <a:ext cx="390038" cy="390038"/>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dk1"/>
                </a:buClr>
                <a:buSzPts val="2400"/>
                <a:buFont typeface="Gill Sans"/>
                <a:buNone/>
              </a:pPr>
              <a:r>
                <a:t/>
              </a:r>
              <a:endParaRPr sz="2400">
                <a:solidFill>
                  <a:schemeClr val="dk1"/>
                </a:solidFill>
                <a:latin typeface="Gill Sans"/>
                <a:ea typeface="Gill Sans"/>
                <a:cs typeface="Gill Sans"/>
                <a:sym typeface="Gill Sans"/>
              </a:endParaRPr>
            </a:p>
          </p:txBody>
        </p:sp>
        <p:sp>
          <p:nvSpPr>
            <p:cNvPr id="238" name="Google Shape;238;p25"/>
            <p:cNvSpPr/>
            <p:nvPr/>
          </p:nvSpPr>
          <p:spPr>
            <a:xfrm>
              <a:off x="116731" y="53957"/>
              <a:ext cx="802146" cy="802146"/>
            </a:xfrm>
            <a:custGeom>
              <a:rect b="b" l="l" r="r" t="t"/>
              <a:pathLst>
                <a:path extrusionOk="0" h="120000" w="120000">
                  <a:moveTo>
                    <a:pt x="18546" y="27924"/>
                  </a:moveTo>
                  <a:lnTo>
                    <a:pt x="18546" y="27924"/>
                  </a:lnTo>
                  <a:cubicBezTo>
                    <a:pt x="27478" y="16380"/>
                    <a:pt x="40819" y="9084"/>
                    <a:pt x="55358" y="7791"/>
                  </a:cubicBezTo>
                  <a:cubicBezTo>
                    <a:pt x="69897" y="6499"/>
                    <a:pt x="84316" y="11327"/>
                    <a:pt x="95145" y="21114"/>
                  </a:cubicBezTo>
                  <a:lnTo>
                    <a:pt x="101063" y="16534"/>
                  </a:lnTo>
                  <a:lnTo>
                    <a:pt x="96955" y="31406"/>
                  </a:lnTo>
                  <a:lnTo>
                    <a:pt x="80066" y="32781"/>
                  </a:lnTo>
                  <a:lnTo>
                    <a:pt x="85962" y="28220"/>
                  </a:lnTo>
                  <a:lnTo>
                    <a:pt x="85962" y="28220"/>
                  </a:lnTo>
                  <a:cubicBezTo>
                    <a:pt x="77387" y="21215"/>
                    <a:pt x="66347" y="17973"/>
                    <a:pt x="55346" y="19228"/>
                  </a:cubicBezTo>
                  <a:cubicBezTo>
                    <a:pt x="44346" y="20484"/>
                    <a:pt x="34320" y="26131"/>
                    <a:pt x="27545" y="34887"/>
                  </a:cubicBezTo>
                  <a:close/>
                </a:path>
              </a:pathLst>
            </a:custGeom>
            <a:solidFill>
              <a:srgbClr val="4372C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25"/>
          <p:cNvGrpSpPr/>
          <p:nvPr/>
        </p:nvGrpSpPr>
        <p:grpSpPr>
          <a:xfrm>
            <a:off x="736484" y="3083493"/>
            <a:ext cx="1027393" cy="809036"/>
            <a:chOff x="330" y="47067"/>
            <a:chExt cx="1027393" cy="809036"/>
          </a:xfrm>
        </p:grpSpPr>
        <p:sp>
          <p:nvSpPr>
            <p:cNvPr id="240" name="Google Shape;240;p25"/>
            <p:cNvSpPr/>
            <p:nvPr/>
          </p:nvSpPr>
          <p:spPr>
            <a:xfrm>
              <a:off x="637685" y="253121"/>
              <a:ext cx="390038" cy="39003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
            <p:cNvSpPr txBox="1"/>
            <p:nvPr/>
          </p:nvSpPr>
          <p:spPr>
            <a:xfrm>
              <a:off x="637685" y="253121"/>
              <a:ext cx="390038" cy="390038"/>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dk1"/>
                </a:buClr>
                <a:buSzPts val="2400"/>
                <a:buFont typeface="Gill Sans"/>
                <a:buNone/>
              </a:pPr>
              <a:r>
                <a:t/>
              </a:r>
              <a:endParaRPr sz="2400">
                <a:solidFill>
                  <a:schemeClr val="dk1"/>
                </a:solidFill>
                <a:latin typeface="Gill Sans"/>
                <a:ea typeface="Gill Sans"/>
                <a:cs typeface="Gill Sans"/>
                <a:sym typeface="Gill Sans"/>
              </a:endParaRPr>
            </a:p>
          </p:txBody>
        </p:sp>
        <p:sp>
          <p:nvSpPr>
            <p:cNvPr id="242" name="Google Shape;242;p25"/>
            <p:cNvSpPr/>
            <p:nvPr/>
          </p:nvSpPr>
          <p:spPr>
            <a:xfrm>
              <a:off x="112953" y="47067"/>
              <a:ext cx="802146" cy="802146"/>
            </a:xfrm>
            <a:custGeom>
              <a:rect b="b" l="l" r="r" t="t"/>
              <a:pathLst>
                <a:path extrusionOk="0" h="120000" w="120000">
                  <a:moveTo>
                    <a:pt x="101454" y="92076"/>
                  </a:moveTo>
                  <a:lnTo>
                    <a:pt x="101454" y="92076"/>
                  </a:lnTo>
                  <a:cubicBezTo>
                    <a:pt x="92522" y="103620"/>
                    <a:pt x="79181" y="110916"/>
                    <a:pt x="64642" y="112209"/>
                  </a:cubicBezTo>
                  <a:cubicBezTo>
                    <a:pt x="50103" y="113501"/>
                    <a:pt x="35684" y="108673"/>
                    <a:pt x="24855" y="98886"/>
                  </a:cubicBezTo>
                  <a:lnTo>
                    <a:pt x="18937" y="103466"/>
                  </a:lnTo>
                  <a:lnTo>
                    <a:pt x="23045" y="88594"/>
                  </a:lnTo>
                  <a:lnTo>
                    <a:pt x="39934" y="87219"/>
                  </a:lnTo>
                  <a:lnTo>
                    <a:pt x="34038" y="91780"/>
                  </a:lnTo>
                  <a:lnTo>
                    <a:pt x="34038" y="91780"/>
                  </a:lnTo>
                  <a:cubicBezTo>
                    <a:pt x="42613" y="98785"/>
                    <a:pt x="53653" y="102027"/>
                    <a:pt x="64654" y="100772"/>
                  </a:cubicBezTo>
                  <a:cubicBezTo>
                    <a:pt x="75654" y="99516"/>
                    <a:pt x="85680" y="93869"/>
                    <a:pt x="92455" y="85113"/>
                  </a:cubicBezTo>
                  <a:close/>
                </a:path>
              </a:pathLst>
            </a:custGeom>
            <a:solidFill>
              <a:schemeClr val="accent2"/>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5"/>
            <p:cNvSpPr/>
            <p:nvPr/>
          </p:nvSpPr>
          <p:spPr>
            <a:xfrm>
              <a:off x="330" y="253121"/>
              <a:ext cx="390038" cy="39003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
            <p:cNvSpPr txBox="1"/>
            <p:nvPr/>
          </p:nvSpPr>
          <p:spPr>
            <a:xfrm>
              <a:off x="330" y="253121"/>
              <a:ext cx="390038" cy="390038"/>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dk1"/>
                </a:buClr>
                <a:buSzPts val="2400"/>
                <a:buFont typeface="Gill Sans"/>
                <a:buNone/>
              </a:pPr>
              <a:r>
                <a:t/>
              </a:r>
              <a:endParaRPr sz="2400">
                <a:solidFill>
                  <a:schemeClr val="dk1"/>
                </a:solidFill>
                <a:latin typeface="Gill Sans"/>
                <a:ea typeface="Gill Sans"/>
                <a:cs typeface="Gill Sans"/>
                <a:sym typeface="Gill Sans"/>
              </a:endParaRPr>
            </a:p>
          </p:txBody>
        </p:sp>
        <p:sp>
          <p:nvSpPr>
            <p:cNvPr id="245" name="Google Shape;245;p25"/>
            <p:cNvSpPr/>
            <p:nvPr/>
          </p:nvSpPr>
          <p:spPr>
            <a:xfrm>
              <a:off x="116731" y="53957"/>
              <a:ext cx="802146" cy="802146"/>
            </a:xfrm>
            <a:custGeom>
              <a:rect b="b" l="l" r="r" t="t"/>
              <a:pathLst>
                <a:path extrusionOk="0" h="120000" w="120000">
                  <a:moveTo>
                    <a:pt x="18546" y="27924"/>
                  </a:moveTo>
                  <a:lnTo>
                    <a:pt x="18546" y="27924"/>
                  </a:lnTo>
                  <a:cubicBezTo>
                    <a:pt x="27478" y="16380"/>
                    <a:pt x="40819" y="9084"/>
                    <a:pt x="55358" y="7791"/>
                  </a:cubicBezTo>
                  <a:cubicBezTo>
                    <a:pt x="69897" y="6499"/>
                    <a:pt x="84316" y="11327"/>
                    <a:pt x="95145" y="21114"/>
                  </a:cubicBezTo>
                  <a:lnTo>
                    <a:pt x="101063" y="16534"/>
                  </a:lnTo>
                  <a:lnTo>
                    <a:pt x="96955" y="31406"/>
                  </a:lnTo>
                  <a:lnTo>
                    <a:pt x="80066" y="32781"/>
                  </a:lnTo>
                  <a:lnTo>
                    <a:pt x="85962" y="28220"/>
                  </a:lnTo>
                  <a:lnTo>
                    <a:pt x="85962" y="28220"/>
                  </a:lnTo>
                  <a:cubicBezTo>
                    <a:pt x="77387" y="21215"/>
                    <a:pt x="66347" y="17973"/>
                    <a:pt x="55346" y="19228"/>
                  </a:cubicBezTo>
                  <a:cubicBezTo>
                    <a:pt x="44346" y="20484"/>
                    <a:pt x="34320" y="26131"/>
                    <a:pt x="27545" y="34887"/>
                  </a:cubicBezTo>
                  <a:close/>
                </a:path>
              </a:pathLst>
            </a:custGeom>
            <a:solidFill>
              <a:schemeClr val="accent2"/>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cxnSp>
        <p:nvCxnSpPr>
          <p:cNvPr id="250" name="Google Shape;250;p26"/>
          <p:cNvCxnSpPr/>
          <p:nvPr/>
        </p:nvCxnSpPr>
        <p:spPr>
          <a:xfrm>
            <a:off x="5644688" y="1538252"/>
            <a:ext cx="0" cy="1452013"/>
          </a:xfrm>
          <a:prstGeom prst="straightConnector1">
            <a:avLst/>
          </a:prstGeom>
          <a:noFill/>
          <a:ln cap="flat" cmpd="sng" w="9525">
            <a:solidFill>
              <a:schemeClr val="accent1"/>
            </a:solidFill>
            <a:prstDash val="solid"/>
            <a:round/>
            <a:headEnd len="sm" w="sm" type="none"/>
            <a:tailEnd len="sm" w="sm" type="none"/>
          </a:ln>
        </p:spPr>
      </p:cxnSp>
      <p:cxnSp>
        <p:nvCxnSpPr>
          <p:cNvPr id="251" name="Google Shape;251;p26"/>
          <p:cNvCxnSpPr>
            <a:endCxn id="252" idx="0"/>
          </p:cNvCxnSpPr>
          <p:nvPr/>
        </p:nvCxnSpPr>
        <p:spPr>
          <a:xfrm flipH="1">
            <a:off x="4683261" y="3417619"/>
            <a:ext cx="3600" cy="1350300"/>
          </a:xfrm>
          <a:prstGeom prst="straightConnector1">
            <a:avLst/>
          </a:prstGeom>
          <a:noFill/>
          <a:ln cap="flat" cmpd="sng" w="9525">
            <a:solidFill>
              <a:schemeClr val="accent1"/>
            </a:solidFill>
            <a:prstDash val="solid"/>
            <a:round/>
            <a:headEnd len="sm" w="sm" type="none"/>
            <a:tailEnd len="sm" w="sm" type="none"/>
          </a:ln>
        </p:spPr>
      </p:cxnSp>
      <p:cxnSp>
        <p:nvCxnSpPr>
          <p:cNvPr id="253" name="Google Shape;253;p26"/>
          <p:cNvCxnSpPr>
            <a:endCxn id="254" idx="0"/>
          </p:cNvCxnSpPr>
          <p:nvPr/>
        </p:nvCxnSpPr>
        <p:spPr>
          <a:xfrm>
            <a:off x="3985680" y="3417700"/>
            <a:ext cx="0" cy="921300"/>
          </a:xfrm>
          <a:prstGeom prst="straightConnector1">
            <a:avLst/>
          </a:prstGeom>
          <a:noFill/>
          <a:ln cap="flat" cmpd="sng" w="9525">
            <a:solidFill>
              <a:schemeClr val="accent1"/>
            </a:solidFill>
            <a:prstDash val="solid"/>
            <a:round/>
            <a:headEnd len="sm" w="sm" type="none"/>
            <a:tailEnd len="sm" w="sm" type="none"/>
          </a:ln>
        </p:spPr>
      </p:cxnSp>
      <p:cxnSp>
        <p:nvCxnSpPr>
          <p:cNvPr id="255" name="Google Shape;255;p26"/>
          <p:cNvCxnSpPr/>
          <p:nvPr/>
        </p:nvCxnSpPr>
        <p:spPr>
          <a:xfrm>
            <a:off x="4751841" y="2712091"/>
            <a:ext cx="0" cy="278174"/>
          </a:xfrm>
          <a:prstGeom prst="straightConnector1">
            <a:avLst/>
          </a:prstGeom>
          <a:noFill/>
          <a:ln cap="flat" cmpd="sng" w="9525">
            <a:solidFill>
              <a:schemeClr val="accent1"/>
            </a:solidFill>
            <a:prstDash val="solid"/>
            <a:round/>
            <a:headEnd len="sm" w="sm" type="none"/>
            <a:tailEnd len="sm" w="sm" type="none"/>
          </a:ln>
        </p:spPr>
      </p:cxnSp>
      <p:cxnSp>
        <p:nvCxnSpPr>
          <p:cNvPr id="256" name="Google Shape;256;p26"/>
          <p:cNvCxnSpPr/>
          <p:nvPr/>
        </p:nvCxnSpPr>
        <p:spPr>
          <a:xfrm>
            <a:off x="5137469" y="2204573"/>
            <a:ext cx="0" cy="785692"/>
          </a:xfrm>
          <a:prstGeom prst="straightConnector1">
            <a:avLst/>
          </a:prstGeom>
          <a:noFill/>
          <a:ln cap="flat" cmpd="sng" w="9525">
            <a:solidFill>
              <a:schemeClr val="accent1"/>
            </a:solidFill>
            <a:prstDash val="solid"/>
            <a:round/>
            <a:headEnd len="sm" w="sm" type="none"/>
            <a:tailEnd len="sm" w="sm" type="none"/>
          </a:ln>
        </p:spPr>
      </p:cxnSp>
      <p:cxnSp>
        <p:nvCxnSpPr>
          <p:cNvPr id="257" name="Google Shape;257;p26"/>
          <p:cNvCxnSpPr>
            <a:endCxn id="258" idx="0"/>
          </p:cNvCxnSpPr>
          <p:nvPr/>
        </p:nvCxnSpPr>
        <p:spPr>
          <a:xfrm>
            <a:off x="3449161" y="3441132"/>
            <a:ext cx="0" cy="168000"/>
          </a:xfrm>
          <a:prstGeom prst="straightConnector1">
            <a:avLst/>
          </a:prstGeom>
          <a:noFill/>
          <a:ln cap="flat" cmpd="sng" w="9525">
            <a:solidFill>
              <a:schemeClr val="accent1"/>
            </a:solidFill>
            <a:prstDash val="solid"/>
            <a:round/>
            <a:headEnd len="sm" w="sm" type="none"/>
            <a:tailEnd len="sm" w="sm" type="none"/>
          </a:ln>
        </p:spPr>
      </p:cxnSp>
      <p:cxnSp>
        <p:nvCxnSpPr>
          <p:cNvPr id="259" name="Google Shape;259;p26"/>
          <p:cNvCxnSpPr/>
          <p:nvPr/>
        </p:nvCxnSpPr>
        <p:spPr>
          <a:xfrm>
            <a:off x="6954938" y="3441124"/>
            <a:ext cx="0" cy="307396"/>
          </a:xfrm>
          <a:prstGeom prst="straightConnector1">
            <a:avLst/>
          </a:prstGeom>
          <a:noFill/>
          <a:ln cap="flat" cmpd="sng" w="9525">
            <a:solidFill>
              <a:schemeClr val="accent1"/>
            </a:solidFill>
            <a:prstDash val="solid"/>
            <a:round/>
            <a:headEnd len="sm" w="sm" type="none"/>
            <a:tailEnd len="sm" w="sm" type="none"/>
          </a:ln>
        </p:spPr>
      </p:cxnSp>
      <p:cxnSp>
        <p:nvCxnSpPr>
          <p:cNvPr id="260" name="Google Shape;260;p26"/>
          <p:cNvCxnSpPr/>
          <p:nvPr/>
        </p:nvCxnSpPr>
        <p:spPr>
          <a:xfrm>
            <a:off x="6795286" y="2738696"/>
            <a:ext cx="0" cy="219747"/>
          </a:xfrm>
          <a:prstGeom prst="straightConnector1">
            <a:avLst/>
          </a:prstGeom>
          <a:noFill/>
          <a:ln cap="flat" cmpd="sng" w="9525">
            <a:solidFill>
              <a:schemeClr val="accent1"/>
            </a:solidFill>
            <a:prstDash val="solid"/>
            <a:round/>
            <a:headEnd len="sm" w="sm" type="none"/>
            <a:tailEnd len="sm" w="sm" type="none"/>
          </a:ln>
        </p:spPr>
      </p:cxnSp>
      <p:cxnSp>
        <p:nvCxnSpPr>
          <p:cNvPr id="261" name="Google Shape;261;p26"/>
          <p:cNvCxnSpPr>
            <a:stCxn id="262" idx="4"/>
          </p:cNvCxnSpPr>
          <p:nvPr/>
        </p:nvCxnSpPr>
        <p:spPr>
          <a:xfrm>
            <a:off x="7386186" y="2486762"/>
            <a:ext cx="0" cy="523800"/>
          </a:xfrm>
          <a:prstGeom prst="straightConnector1">
            <a:avLst/>
          </a:prstGeom>
          <a:noFill/>
          <a:ln cap="flat" cmpd="sng" w="9525">
            <a:solidFill>
              <a:schemeClr val="accent1"/>
            </a:solidFill>
            <a:prstDash val="solid"/>
            <a:round/>
            <a:headEnd len="sm" w="sm" type="none"/>
            <a:tailEnd len="sm" w="sm" type="none"/>
          </a:ln>
        </p:spPr>
      </p:cxnSp>
      <p:cxnSp>
        <p:nvCxnSpPr>
          <p:cNvPr id="263" name="Google Shape;263;p26"/>
          <p:cNvCxnSpPr>
            <a:endCxn id="264" idx="0"/>
          </p:cNvCxnSpPr>
          <p:nvPr/>
        </p:nvCxnSpPr>
        <p:spPr>
          <a:xfrm>
            <a:off x="1354123" y="3440981"/>
            <a:ext cx="4800" cy="256200"/>
          </a:xfrm>
          <a:prstGeom prst="straightConnector1">
            <a:avLst/>
          </a:prstGeom>
          <a:noFill/>
          <a:ln cap="flat" cmpd="sng" w="9525">
            <a:solidFill>
              <a:schemeClr val="accent1"/>
            </a:solidFill>
            <a:prstDash val="solid"/>
            <a:round/>
            <a:headEnd len="sm" w="sm" type="none"/>
            <a:tailEnd len="sm" w="sm" type="none"/>
          </a:ln>
        </p:spPr>
      </p:cxnSp>
      <p:cxnSp>
        <p:nvCxnSpPr>
          <p:cNvPr id="265" name="Google Shape;265;p26"/>
          <p:cNvCxnSpPr/>
          <p:nvPr/>
        </p:nvCxnSpPr>
        <p:spPr>
          <a:xfrm>
            <a:off x="1953659" y="2747430"/>
            <a:ext cx="0" cy="211013"/>
          </a:xfrm>
          <a:prstGeom prst="straightConnector1">
            <a:avLst/>
          </a:prstGeom>
          <a:noFill/>
          <a:ln cap="flat" cmpd="sng" w="9525">
            <a:solidFill>
              <a:schemeClr val="accent1"/>
            </a:solidFill>
            <a:prstDash val="solid"/>
            <a:round/>
            <a:headEnd len="sm" w="sm" type="none"/>
            <a:tailEnd len="sm" w="sm" type="none"/>
          </a:ln>
        </p:spPr>
      </p:cxnSp>
      <p:cxnSp>
        <p:nvCxnSpPr>
          <p:cNvPr id="266" name="Google Shape;266;p26"/>
          <p:cNvCxnSpPr>
            <a:endCxn id="267" idx="0"/>
          </p:cNvCxnSpPr>
          <p:nvPr/>
        </p:nvCxnSpPr>
        <p:spPr>
          <a:xfrm>
            <a:off x="7219745" y="3417548"/>
            <a:ext cx="0" cy="681000"/>
          </a:xfrm>
          <a:prstGeom prst="straightConnector1">
            <a:avLst/>
          </a:prstGeom>
          <a:noFill/>
          <a:ln cap="flat" cmpd="sng" w="9525">
            <a:solidFill>
              <a:schemeClr val="accent1"/>
            </a:solidFill>
            <a:prstDash val="solid"/>
            <a:round/>
            <a:headEnd len="sm" w="sm" type="none"/>
            <a:tailEnd len="sm" w="sm" type="none"/>
          </a:ln>
        </p:spPr>
      </p:cxnSp>
      <p:grpSp>
        <p:nvGrpSpPr>
          <p:cNvPr id="268" name="Google Shape;268;p26"/>
          <p:cNvGrpSpPr/>
          <p:nvPr/>
        </p:nvGrpSpPr>
        <p:grpSpPr>
          <a:xfrm>
            <a:off x="574289" y="2942809"/>
            <a:ext cx="10852450" cy="529387"/>
            <a:chOff x="132" y="1613739"/>
            <a:chExt cx="10852450" cy="529387"/>
          </a:xfrm>
        </p:grpSpPr>
        <p:sp>
          <p:nvSpPr>
            <p:cNvPr id="269" name="Google Shape;269;p26"/>
            <p:cNvSpPr/>
            <p:nvPr/>
          </p:nvSpPr>
          <p:spPr>
            <a:xfrm>
              <a:off x="132" y="1613739"/>
              <a:ext cx="1323469" cy="529387"/>
            </a:xfrm>
            <a:prstGeom prst="homePlate">
              <a:avLst>
                <a:gd fmla="val 50000" name="adj"/>
              </a:avLst>
            </a:prstGeom>
            <a:solidFill>
              <a:srgbClr val="599BD5"/>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txBox="1"/>
            <p:nvPr/>
          </p:nvSpPr>
          <p:spPr>
            <a:xfrm>
              <a:off x="132" y="1613739"/>
              <a:ext cx="1191122" cy="529387"/>
            </a:xfrm>
            <a:prstGeom prst="rect">
              <a:avLst/>
            </a:prstGeom>
            <a:noFill/>
            <a:ln>
              <a:noFill/>
            </a:ln>
          </p:spPr>
          <p:txBody>
            <a:bodyPr anchorCtr="0" anchor="ctr" bIns="66675" lIns="133350" spcFirstLastPara="1" rIns="33325" wrap="square" tIns="66675">
              <a:noAutofit/>
            </a:bodyPr>
            <a:lstStyle/>
            <a:p>
              <a:pPr indent="0" lvl="0" marL="0" marR="0" rtl="0" algn="ctr">
                <a:lnSpc>
                  <a:spcPct val="90000"/>
                </a:lnSpc>
                <a:spcBef>
                  <a:spcPts val="0"/>
                </a:spcBef>
                <a:spcAft>
                  <a:spcPts val="0"/>
                </a:spcAft>
                <a:buClr>
                  <a:schemeClr val="lt1"/>
                </a:buClr>
                <a:buSzPts val="2500"/>
                <a:buFont typeface="Gill Sans"/>
                <a:buNone/>
              </a:pPr>
              <a:r>
                <a:rPr lang="en-US" sz="2500">
                  <a:solidFill>
                    <a:schemeClr val="lt1"/>
                  </a:solidFill>
                  <a:latin typeface="Gill Sans"/>
                  <a:ea typeface="Gill Sans"/>
                  <a:cs typeface="Gill Sans"/>
                  <a:sym typeface="Gill Sans"/>
                </a:rPr>
                <a:t>2015</a:t>
              </a:r>
              <a:endParaRPr sz="2500">
                <a:solidFill>
                  <a:schemeClr val="lt1"/>
                </a:solidFill>
                <a:latin typeface="Gill Sans"/>
                <a:ea typeface="Gill Sans"/>
                <a:cs typeface="Gill Sans"/>
                <a:sym typeface="Gill Sans"/>
              </a:endParaRPr>
            </a:p>
          </p:txBody>
        </p:sp>
        <p:sp>
          <p:nvSpPr>
            <p:cNvPr id="271" name="Google Shape;271;p26"/>
            <p:cNvSpPr/>
            <p:nvPr/>
          </p:nvSpPr>
          <p:spPr>
            <a:xfrm>
              <a:off x="1058908" y="1613739"/>
              <a:ext cx="1323469" cy="529387"/>
            </a:xfrm>
            <a:prstGeom prst="chevron">
              <a:avLst>
                <a:gd fmla="val 50000" name="adj"/>
              </a:avLst>
            </a:prstGeom>
            <a:solidFill>
              <a:srgbClr val="56B0D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txBox="1"/>
            <p:nvPr/>
          </p:nvSpPr>
          <p:spPr>
            <a:xfrm>
              <a:off x="1323602" y="1613739"/>
              <a:ext cx="794082" cy="529387"/>
            </a:xfrm>
            <a:prstGeom prst="rect">
              <a:avLst/>
            </a:prstGeom>
            <a:noFill/>
            <a:ln>
              <a:noFill/>
            </a:ln>
          </p:spPr>
          <p:txBody>
            <a:bodyPr anchorCtr="0" anchor="ctr" bIns="66675" lIns="100000" spcFirstLastPara="1" rIns="33325" wrap="square" tIns="66675">
              <a:noAutofit/>
            </a:bodyPr>
            <a:lstStyle/>
            <a:p>
              <a:pPr indent="0" lvl="0" marL="0" marR="0" rtl="0" algn="ctr">
                <a:lnSpc>
                  <a:spcPct val="90000"/>
                </a:lnSpc>
                <a:spcBef>
                  <a:spcPts val="0"/>
                </a:spcBef>
                <a:spcAft>
                  <a:spcPts val="0"/>
                </a:spcAft>
                <a:buClr>
                  <a:schemeClr val="lt1"/>
                </a:buClr>
                <a:buSzPts val="2500"/>
                <a:buFont typeface="Gill Sans"/>
                <a:buNone/>
              </a:pPr>
              <a:r>
                <a:rPr lang="en-US" sz="2500">
                  <a:solidFill>
                    <a:schemeClr val="lt1"/>
                  </a:solidFill>
                  <a:latin typeface="Gill Sans"/>
                  <a:ea typeface="Gill Sans"/>
                  <a:cs typeface="Gill Sans"/>
                  <a:sym typeface="Gill Sans"/>
                </a:rPr>
                <a:t>2016</a:t>
              </a:r>
              <a:endParaRPr/>
            </a:p>
          </p:txBody>
        </p:sp>
        <p:sp>
          <p:nvSpPr>
            <p:cNvPr id="273" name="Google Shape;273;p26"/>
            <p:cNvSpPr/>
            <p:nvPr/>
          </p:nvSpPr>
          <p:spPr>
            <a:xfrm>
              <a:off x="2117683" y="1613739"/>
              <a:ext cx="1323469" cy="529387"/>
            </a:xfrm>
            <a:prstGeom prst="chevron">
              <a:avLst>
                <a:gd fmla="val 50000" name="adj"/>
              </a:avLst>
            </a:prstGeom>
            <a:solidFill>
              <a:srgbClr val="53C5CC"/>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6"/>
            <p:cNvSpPr txBox="1"/>
            <p:nvPr/>
          </p:nvSpPr>
          <p:spPr>
            <a:xfrm>
              <a:off x="2382377" y="1613739"/>
              <a:ext cx="794082" cy="529387"/>
            </a:xfrm>
            <a:prstGeom prst="rect">
              <a:avLst/>
            </a:prstGeom>
            <a:noFill/>
            <a:ln>
              <a:noFill/>
            </a:ln>
          </p:spPr>
          <p:txBody>
            <a:bodyPr anchorCtr="0" anchor="ctr" bIns="66675" lIns="100000" spcFirstLastPara="1" rIns="33325" wrap="square" tIns="66675">
              <a:noAutofit/>
            </a:bodyPr>
            <a:lstStyle/>
            <a:p>
              <a:pPr indent="0" lvl="0" marL="0" marR="0" rtl="0" algn="ctr">
                <a:lnSpc>
                  <a:spcPct val="90000"/>
                </a:lnSpc>
                <a:spcBef>
                  <a:spcPts val="0"/>
                </a:spcBef>
                <a:spcAft>
                  <a:spcPts val="0"/>
                </a:spcAft>
                <a:buClr>
                  <a:schemeClr val="lt1"/>
                </a:buClr>
                <a:buSzPts val="2500"/>
                <a:buFont typeface="Gill Sans"/>
                <a:buNone/>
              </a:pPr>
              <a:r>
                <a:rPr lang="en-US" sz="2500">
                  <a:solidFill>
                    <a:schemeClr val="lt1"/>
                  </a:solidFill>
                  <a:latin typeface="Gill Sans"/>
                  <a:ea typeface="Gill Sans"/>
                  <a:cs typeface="Gill Sans"/>
                  <a:sym typeface="Gill Sans"/>
                </a:rPr>
                <a:t>2017</a:t>
              </a:r>
              <a:endParaRPr/>
            </a:p>
          </p:txBody>
        </p:sp>
        <p:sp>
          <p:nvSpPr>
            <p:cNvPr id="275" name="Google Shape;275;p26"/>
            <p:cNvSpPr/>
            <p:nvPr/>
          </p:nvSpPr>
          <p:spPr>
            <a:xfrm>
              <a:off x="3176459" y="1613739"/>
              <a:ext cx="1323469" cy="529387"/>
            </a:xfrm>
            <a:prstGeom prst="chevron">
              <a:avLst>
                <a:gd fmla="val 50000" name="adj"/>
              </a:avLst>
            </a:prstGeom>
            <a:solidFill>
              <a:srgbClr val="50C9B6"/>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txBox="1"/>
            <p:nvPr/>
          </p:nvSpPr>
          <p:spPr>
            <a:xfrm>
              <a:off x="3441153" y="1613739"/>
              <a:ext cx="794082" cy="529387"/>
            </a:xfrm>
            <a:prstGeom prst="rect">
              <a:avLst/>
            </a:prstGeom>
            <a:noFill/>
            <a:ln>
              <a:noFill/>
            </a:ln>
          </p:spPr>
          <p:txBody>
            <a:bodyPr anchorCtr="0" anchor="ctr" bIns="66675" lIns="100000" spcFirstLastPara="1" rIns="33325" wrap="square" tIns="66675">
              <a:noAutofit/>
            </a:bodyPr>
            <a:lstStyle/>
            <a:p>
              <a:pPr indent="0" lvl="0" marL="0" marR="0" rtl="0" algn="ctr">
                <a:lnSpc>
                  <a:spcPct val="90000"/>
                </a:lnSpc>
                <a:spcBef>
                  <a:spcPts val="0"/>
                </a:spcBef>
                <a:spcAft>
                  <a:spcPts val="0"/>
                </a:spcAft>
                <a:buClr>
                  <a:schemeClr val="lt1"/>
                </a:buClr>
                <a:buSzPts val="2500"/>
                <a:buFont typeface="Gill Sans"/>
                <a:buNone/>
              </a:pPr>
              <a:r>
                <a:rPr lang="en-US" sz="2500">
                  <a:solidFill>
                    <a:schemeClr val="lt1"/>
                  </a:solidFill>
                  <a:latin typeface="Gill Sans"/>
                  <a:ea typeface="Gill Sans"/>
                  <a:cs typeface="Gill Sans"/>
                  <a:sym typeface="Gill Sans"/>
                </a:rPr>
                <a:t>2018</a:t>
              </a:r>
              <a:endParaRPr/>
            </a:p>
          </p:txBody>
        </p:sp>
        <p:sp>
          <p:nvSpPr>
            <p:cNvPr id="277" name="Google Shape;277;p26"/>
            <p:cNvSpPr/>
            <p:nvPr/>
          </p:nvSpPr>
          <p:spPr>
            <a:xfrm>
              <a:off x="4235234" y="1613739"/>
              <a:ext cx="1323469" cy="529387"/>
            </a:xfrm>
            <a:prstGeom prst="chevron">
              <a:avLst>
                <a:gd fmla="val 50000" name="adj"/>
              </a:avLst>
            </a:prstGeom>
            <a:solidFill>
              <a:srgbClr val="4DC59A"/>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6"/>
            <p:cNvSpPr txBox="1"/>
            <p:nvPr/>
          </p:nvSpPr>
          <p:spPr>
            <a:xfrm>
              <a:off x="4499928" y="1613739"/>
              <a:ext cx="794082" cy="529387"/>
            </a:xfrm>
            <a:prstGeom prst="rect">
              <a:avLst/>
            </a:prstGeom>
            <a:noFill/>
            <a:ln>
              <a:noFill/>
            </a:ln>
          </p:spPr>
          <p:txBody>
            <a:bodyPr anchorCtr="0" anchor="ctr" bIns="66675" lIns="100000" spcFirstLastPara="1" rIns="33325" wrap="square" tIns="66675">
              <a:noAutofit/>
            </a:bodyPr>
            <a:lstStyle/>
            <a:p>
              <a:pPr indent="0" lvl="0" marL="0" marR="0" rtl="0" algn="ctr">
                <a:lnSpc>
                  <a:spcPct val="90000"/>
                </a:lnSpc>
                <a:spcBef>
                  <a:spcPts val="0"/>
                </a:spcBef>
                <a:spcAft>
                  <a:spcPts val="0"/>
                </a:spcAft>
                <a:buClr>
                  <a:schemeClr val="lt1"/>
                </a:buClr>
                <a:buSzPts val="2500"/>
                <a:buFont typeface="Gill Sans"/>
                <a:buNone/>
              </a:pPr>
              <a:r>
                <a:rPr lang="en-US" sz="2500">
                  <a:solidFill>
                    <a:schemeClr val="lt1"/>
                  </a:solidFill>
                  <a:latin typeface="Gill Sans"/>
                  <a:ea typeface="Gill Sans"/>
                  <a:cs typeface="Gill Sans"/>
                  <a:sym typeface="Gill Sans"/>
                </a:rPr>
                <a:t>2019</a:t>
              </a:r>
              <a:endParaRPr/>
            </a:p>
          </p:txBody>
        </p:sp>
        <p:sp>
          <p:nvSpPr>
            <p:cNvPr id="279" name="Google Shape;279;p26"/>
            <p:cNvSpPr/>
            <p:nvPr/>
          </p:nvSpPr>
          <p:spPr>
            <a:xfrm>
              <a:off x="5294010" y="1613739"/>
              <a:ext cx="1323469" cy="529387"/>
            </a:xfrm>
            <a:prstGeom prst="chevron">
              <a:avLst>
                <a:gd fmla="val 50000" name="adj"/>
              </a:avLst>
            </a:prstGeom>
            <a:solidFill>
              <a:srgbClr val="4BC17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txBox="1"/>
            <p:nvPr/>
          </p:nvSpPr>
          <p:spPr>
            <a:xfrm>
              <a:off x="5558704" y="1613739"/>
              <a:ext cx="794082" cy="529387"/>
            </a:xfrm>
            <a:prstGeom prst="rect">
              <a:avLst/>
            </a:prstGeom>
            <a:noFill/>
            <a:ln>
              <a:noFill/>
            </a:ln>
          </p:spPr>
          <p:txBody>
            <a:bodyPr anchorCtr="0" anchor="ctr" bIns="66675" lIns="100000" spcFirstLastPara="1" rIns="33325" wrap="square" tIns="66675">
              <a:noAutofit/>
            </a:bodyPr>
            <a:lstStyle/>
            <a:p>
              <a:pPr indent="0" lvl="0" marL="0" marR="0" rtl="0" algn="ctr">
                <a:lnSpc>
                  <a:spcPct val="90000"/>
                </a:lnSpc>
                <a:spcBef>
                  <a:spcPts val="0"/>
                </a:spcBef>
                <a:spcAft>
                  <a:spcPts val="0"/>
                </a:spcAft>
                <a:buClr>
                  <a:schemeClr val="lt1"/>
                </a:buClr>
                <a:buSzPts val="2500"/>
                <a:buFont typeface="Gill Sans"/>
                <a:buNone/>
              </a:pPr>
              <a:r>
                <a:rPr lang="en-US" sz="2500">
                  <a:solidFill>
                    <a:schemeClr val="lt1"/>
                  </a:solidFill>
                  <a:latin typeface="Gill Sans"/>
                  <a:ea typeface="Gill Sans"/>
                  <a:cs typeface="Gill Sans"/>
                  <a:sym typeface="Gill Sans"/>
                </a:rPr>
                <a:t>2020</a:t>
              </a:r>
              <a:endParaRPr/>
            </a:p>
          </p:txBody>
        </p:sp>
        <p:sp>
          <p:nvSpPr>
            <p:cNvPr id="281" name="Google Shape;281;p26"/>
            <p:cNvSpPr/>
            <p:nvPr/>
          </p:nvSpPr>
          <p:spPr>
            <a:xfrm>
              <a:off x="6352786" y="1613739"/>
              <a:ext cx="1323469" cy="529387"/>
            </a:xfrm>
            <a:prstGeom prst="chevron">
              <a:avLst>
                <a:gd fmla="val 50000" name="adj"/>
              </a:avLst>
            </a:prstGeom>
            <a:solidFill>
              <a:srgbClr val="48BD62"/>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txBox="1"/>
            <p:nvPr/>
          </p:nvSpPr>
          <p:spPr>
            <a:xfrm>
              <a:off x="6617480" y="1613739"/>
              <a:ext cx="794082" cy="529387"/>
            </a:xfrm>
            <a:prstGeom prst="rect">
              <a:avLst/>
            </a:prstGeom>
            <a:noFill/>
            <a:ln>
              <a:noFill/>
            </a:ln>
          </p:spPr>
          <p:txBody>
            <a:bodyPr anchorCtr="0" anchor="ctr" bIns="66675" lIns="100000" spcFirstLastPara="1" rIns="33325" wrap="square" tIns="66675">
              <a:noAutofit/>
            </a:bodyPr>
            <a:lstStyle/>
            <a:p>
              <a:pPr indent="0" lvl="0" marL="0" marR="0" rtl="0" algn="ctr">
                <a:lnSpc>
                  <a:spcPct val="90000"/>
                </a:lnSpc>
                <a:spcBef>
                  <a:spcPts val="0"/>
                </a:spcBef>
                <a:spcAft>
                  <a:spcPts val="0"/>
                </a:spcAft>
                <a:buClr>
                  <a:schemeClr val="lt1"/>
                </a:buClr>
                <a:buSzPts val="2500"/>
                <a:buFont typeface="Gill Sans"/>
                <a:buNone/>
              </a:pPr>
              <a:r>
                <a:rPr lang="en-US" sz="2500">
                  <a:solidFill>
                    <a:schemeClr val="lt1"/>
                  </a:solidFill>
                  <a:latin typeface="Gill Sans"/>
                  <a:ea typeface="Gill Sans"/>
                  <a:cs typeface="Gill Sans"/>
                  <a:sym typeface="Gill Sans"/>
                </a:rPr>
                <a:t>2021</a:t>
              </a:r>
              <a:endParaRPr/>
            </a:p>
          </p:txBody>
        </p:sp>
        <p:sp>
          <p:nvSpPr>
            <p:cNvPr id="283" name="Google Shape;283;p26"/>
            <p:cNvSpPr/>
            <p:nvPr/>
          </p:nvSpPr>
          <p:spPr>
            <a:xfrm>
              <a:off x="7411561" y="1613739"/>
              <a:ext cx="1323469" cy="529387"/>
            </a:xfrm>
            <a:prstGeom prst="chevron">
              <a:avLst>
                <a:gd fmla="val 50000" name="adj"/>
              </a:avLst>
            </a:prstGeom>
            <a:solidFill>
              <a:srgbClr val="46B947"/>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txBox="1"/>
            <p:nvPr/>
          </p:nvSpPr>
          <p:spPr>
            <a:xfrm>
              <a:off x="7676255" y="1613739"/>
              <a:ext cx="794082" cy="529387"/>
            </a:xfrm>
            <a:prstGeom prst="rect">
              <a:avLst/>
            </a:prstGeom>
            <a:noFill/>
            <a:ln>
              <a:noFill/>
            </a:ln>
          </p:spPr>
          <p:txBody>
            <a:bodyPr anchorCtr="0" anchor="ctr" bIns="66675" lIns="100000" spcFirstLastPara="1" rIns="33325" wrap="square" tIns="66675">
              <a:noAutofit/>
            </a:bodyPr>
            <a:lstStyle/>
            <a:p>
              <a:pPr indent="0" lvl="0" marL="0" marR="0" rtl="0" algn="ctr">
                <a:lnSpc>
                  <a:spcPct val="90000"/>
                </a:lnSpc>
                <a:spcBef>
                  <a:spcPts val="0"/>
                </a:spcBef>
                <a:spcAft>
                  <a:spcPts val="0"/>
                </a:spcAft>
                <a:buClr>
                  <a:schemeClr val="lt1"/>
                </a:buClr>
                <a:buSzPts val="2500"/>
                <a:buFont typeface="Gill Sans"/>
                <a:buNone/>
              </a:pPr>
              <a:r>
                <a:rPr lang="en-US" sz="2500">
                  <a:solidFill>
                    <a:schemeClr val="lt1"/>
                  </a:solidFill>
                  <a:latin typeface="Gill Sans"/>
                  <a:ea typeface="Gill Sans"/>
                  <a:cs typeface="Gill Sans"/>
                  <a:sym typeface="Gill Sans"/>
                </a:rPr>
                <a:t>2022</a:t>
              </a:r>
              <a:endParaRPr/>
            </a:p>
          </p:txBody>
        </p:sp>
        <p:sp>
          <p:nvSpPr>
            <p:cNvPr id="285" name="Google Shape;285;p26"/>
            <p:cNvSpPr/>
            <p:nvPr/>
          </p:nvSpPr>
          <p:spPr>
            <a:xfrm>
              <a:off x="8470337" y="1613739"/>
              <a:ext cx="1323469" cy="529387"/>
            </a:xfrm>
            <a:prstGeom prst="chevron">
              <a:avLst>
                <a:gd fmla="val 50000" name="adj"/>
              </a:avLst>
            </a:prstGeom>
            <a:solidFill>
              <a:srgbClr val="5AB246"/>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txBox="1"/>
            <p:nvPr/>
          </p:nvSpPr>
          <p:spPr>
            <a:xfrm>
              <a:off x="8735031" y="1613739"/>
              <a:ext cx="794082" cy="529387"/>
            </a:xfrm>
            <a:prstGeom prst="rect">
              <a:avLst/>
            </a:prstGeom>
            <a:noFill/>
            <a:ln>
              <a:noFill/>
            </a:ln>
          </p:spPr>
          <p:txBody>
            <a:bodyPr anchorCtr="0" anchor="ctr" bIns="66675" lIns="100000" spcFirstLastPara="1" rIns="33325" wrap="square" tIns="66675">
              <a:noAutofit/>
            </a:bodyPr>
            <a:lstStyle/>
            <a:p>
              <a:pPr indent="0" lvl="0" marL="0" marR="0" rtl="0" algn="ctr">
                <a:lnSpc>
                  <a:spcPct val="90000"/>
                </a:lnSpc>
                <a:spcBef>
                  <a:spcPts val="0"/>
                </a:spcBef>
                <a:spcAft>
                  <a:spcPts val="0"/>
                </a:spcAft>
                <a:buClr>
                  <a:schemeClr val="lt1"/>
                </a:buClr>
                <a:buSzPts val="2500"/>
                <a:buFont typeface="Gill Sans"/>
                <a:buNone/>
              </a:pPr>
              <a:r>
                <a:rPr lang="en-US" sz="2500">
                  <a:solidFill>
                    <a:schemeClr val="lt1"/>
                  </a:solidFill>
                  <a:latin typeface="Gill Sans"/>
                  <a:ea typeface="Gill Sans"/>
                  <a:cs typeface="Gill Sans"/>
                  <a:sym typeface="Gill Sans"/>
                </a:rPr>
                <a:t>2023</a:t>
              </a:r>
              <a:endParaRPr/>
            </a:p>
          </p:txBody>
        </p:sp>
        <p:sp>
          <p:nvSpPr>
            <p:cNvPr id="287" name="Google Shape;287;p26"/>
            <p:cNvSpPr/>
            <p:nvPr/>
          </p:nvSpPr>
          <p:spPr>
            <a:xfrm>
              <a:off x="9529113" y="1613739"/>
              <a:ext cx="1323469" cy="529387"/>
            </a:xfrm>
            <a:prstGeom prst="chevron">
              <a:avLst>
                <a:gd fmla="val 50000" name="adj"/>
              </a:avLst>
            </a:prstGeom>
            <a:solidFill>
              <a:srgbClr val="6FAB46"/>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txBox="1"/>
            <p:nvPr/>
          </p:nvSpPr>
          <p:spPr>
            <a:xfrm>
              <a:off x="9793807" y="1613739"/>
              <a:ext cx="794082" cy="529387"/>
            </a:xfrm>
            <a:prstGeom prst="rect">
              <a:avLst/>
            </a:prstGeom>
            <a:noFill/>
            <a:ln>
              <a:noFill/>
            </a:ln>
          </p:spPr>
          <p:txBody>
            <a:bodyPr anchorCtr="0" anchor="ctr" bIns="66675" lIns="100000" spcFirstLastPara="1" rIns="33325" wrap="square" tIns="66675">
              <a:noAutofit/>
            </a:bodyPr>
            <a:lstStyle/>
            <a:p>
              <a:pPr indent="0" lvl="0" marL="0" marR="0" rtl="0" algn="ctr">
                <a:lnSpc>
                  <a:spcPct val="90000"/>
                </a:lnSpc>
                <a:spcBef>
                  <a:spcPts val="0"/>
                </a:spcBef>
                <a:spcAft>
                  <a:spcPts val="0"/>
                </a:spcAft>
                <a:buClr>
                  <a:schemeClr val="lt1"/>
                </a:buClr>
                <a:buSzPts val="2500"/>
                <a:buFont typeface="Gill Sans"/>
                <a:buNone/>
              </a:pPr>
              <a:r>
                <a:rPr lang="en-US" sz="2500">
                  <a:solidFill>
                    <a:schemeClr val="lt1"/>
                  </a:solidFill>
                  <a:latin typeface="Gill Sans"/>
                  <a:ea typeface="Gill Sans"/>
                  <a:cs typeface="Gill Sans"/>
                  <a:sym typeface="Gill Sans"/>
                </a:rPr>
                <a:t>2024</a:t>
              </a:r>
              <a:endParaRPr/>
            </a:p>
          </p:txBody>
        </p:sp>
      </p:grpSp>
      <p:cxnSp>
        <p:nvCxnSpPr>
          <p:cNvPr id="289" name="Google Shape;289;p26"/>
          <p:cNvCxnSpPr>
            <a:stCxn id="290" idx="4"/>
          </p:cNvCxnSpPr>
          <p:nvPr/>
        </p:nvCxnSpPr>
        <p:spPr>
          <a:xfrm>
            <a:off x="7456967" y="2255421"/>
            <a:ext cx="0" cy="667500"/>
          </a:xfrm>
          <a:prstGeom prst="straightConnector1">
            <a:avLst/>
          </a:prstGeom>
          <a:noFill/>
          <a:ln cap="flat" cmpd="sng" w="9525">
            <a:solidFill>
              <a:schemeClr val="accent1"/>
            </a:solidFill>
            <a:prstDash val="solid"/>
            <a:round/>
            <a:headEnd len="sm" w="sm" type="none"/>
            <a:tailEnd len="sm" w="sm" type="none"/>
          </a:ln>
        </p:spPr>
      </p:cxnSp>
      <p:cxnSp>
        <p:nvCxnSpPr>
          <p:cNvPr id="291" name="Google Shape;291;p26"/>
          <p:cNvCxnSpPr/>
          <p:nvPr/>
        </p:nvCxnSpPr>
        <p:spPr>
          <a:xfrm>
            <a:off x="5478301" y="1916966"/>
            <a:ext cx="0" cy="1006019"/>
          </a:xfrm>
          <a:prstGeom prst="straightConnector1">
            <a:avLst/>
          </a:prstGeom>
          <a:noFill/>
          <a:ln cap="flat" cmpd="sng" w="9525">
            <a:solidFill>
              <a:schemeClr val="accent1"/>
            </a:solidFill>
            <a:prstDash val="solid"/>
            <a:round/>
            <a:headEnd len="sm" w="sm" type="none"/>
            <a:tailEnd len="sm" w="sm" type="none"/>
          </a:ln>
        </p:spPr>
      </p:cxnSp>
      <p:sp>
        <p:nvSpPr>
          <p:cNvPr id="292" name="Google Shape;292;p26"/>
          <p:cNvSpPr txBox="1"/>
          <p:nvPr>
            <p:ph idx="1" type="body"/>
          </p:nvPr>
        </p:nvSpPr>
        <p:spPr>
          <a:xfrm>
            <a:off x="271463" y="200028"/>
            <a:ext cx="11030946" cy="642938"/>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800"/>
              <a:buNone/>
            </a:pPr>
            <a:r>
              <a:rPr lang="en-US"/>
              <a:t>Timeline</a:t>
            </a:r>
            <a:endParaRPr/>
          </a:p>
        </p:txBody>
      </p:sp>
      <p:cxnSp>
        <p:nvCxnSpPr>
          <p:cNvPr id="293" name="Google Shape;293;p26"/>
          <p:cNvCxnSpPr/>
          <p:nvPr/>
        </p:nvCxnSpPr>
        <p:spPr>
          <a:xfrm>
            <a:off x="3077595" y="2441936"/>
            <a:ext cx="0" cy="481049"/>
          </a:xfrm>
          <a:prstGeom prst="straightConnector1">
            <a:avLst/>
          </a:prstGeom>
          <a:noFill/>
          <a:ln cap="flat" cmpd="sng" w="9525">
            <a:solidFill>
              <a:schemeClr val="accent1"/>
            </a:solidFill>
            <a:prstDash val="solid"/>
            <a:round/>
            <a:headEnd len="sm" w="sm" type="none"/>
            <a:tailEnd len="sm" w="sm" type="none"/>
          </a:ln>
        </p:spPr>
      </p:cxnSp>
      <p:cxnSp>
        <p:nvCxnSpPr>
          <p:cNvPr id="294" name="Google Shape;294;p26"/>
          <p:cNvCxnSpPr/>
          <p:nvPr/>
        </p:nvCxnSpPr>
        <p:spPr>
          <a:xfrm>
            <a:off x="3346953" y="2020157"/>
            <a:ext cx="0" cy="902828"/>
          </a:xfrm>
          <a:prstGeom prst="straightConnector1">
            <a:avLst/>
          </a:prstGeom>
          <a:noFill/>
          <a:ln cap="flat" cmpd="sng" w="9525">
            <a:solidFill>
              <a:schemeClr val="accent1"/>
            </a:solidFill>
            <a:prstDash val="solid"/>
            <a:round/>
            <a:headEnd len="sm" w="sm" type="none"/>
            <a:tailEnd len="sm" w="sm" type="none"/>
          </a:ln>
        </p:spPr>
      </p:cxnSp>
      <p:cxnSp>
        <p:nvCxnSpPr>
          <p:cNvPr id="295" name="Google Shape;295;p26"/>
          <p:cNvCxnSpPr/>
          <p:nvPr/>
        </p:nvCxnSpPr>
        <p:spPr>
          <a:xfrm>
            <a:off x="3537963" y="1596278"/>
            <a:ext cx="0" cy="1326707"/>
          </a:xfrm>
          <a:prstGeom prst="straightConnector1">
            <a:avLst/>
          </a:prstGeom>
          <a:noFill/>
          <a:ln cap="flat" cmpd="sng" w="9525">
            <a:solidFill>
              <a:schemeClr val="accent1"/>
            </a:solidFill>
            <a:prstDash val="solid"/>
            <a:round/>
            <a:headEnd len="sm" w="sm" type="none"/>
            <a:tailEnd len="sm" w="sm" type="none"/>
          </a:ln>
        </p:spPr>
      </p:cxnSp>
      <p:cxnSp>
        <p:nvCxnSpPr>
          <p:cNvPr id="296" name="Google Shape;296;p26"/>
          <p:cNvCxnSpPr>
            <a:endCxn id="297" idx="0"/>
          </p:cNvCxnSpPr>
          <p:nvPr/>
        </p:nvCxnSpPr>
        <p:spPr>
          <a:xfrm flipH="1">
            <a:off x="3679905" y="3503045"/>
            <a:ext cx="9900" cy="447600"/>
          </a:xfrm>
          <a:prstGeom prst="straightConnector1">
            <a:avLst/>
          </a:prstGeom>
          <a:noFill/>
          <a:ln cap="flat" cmpd="sng" w="9525">
            <a:solidFill>
              <a:schemeClr val="accent1"/>
            </a:solidFill>
            <a:prstDash val="solid"/>
            <a:round/>
            <a:headEnd len="sm" w="sm" type="none"/>
            <a:tailEnd len="sm" w="sm" type="none"/>
          </a:ln>
        </p:spPr>
      </p:cxnSp>
      <p:sp>
        <p:nvSpPr>
          <p:cNvPr id="298" name="Google Shape;298;p26"/>
          <p:cNvSpPr txBox="1"/>
          <p:nvPr/>
        </p:nvSpPr>
        <p:spPr>
          <a:xfrm>
            <a:off x="3420315" y="1820772"/>
            <a:ext cx="1577676" cy="430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Gill Sans"/>
                <a:ea typeface="Gill Sans"/>
                <a:cs typeface="Gill Sans"/>
                <a:sym typeface="Gill Sans"/>
              </a:rPr>
              <a:t>Summer: NPMFC Econ. </a:t>
            </a:r>
            <a:endParaRPr/>
          </a:p>
          <a:p>
            <a:pPr indent="0" lvl="0" marL="0" marR="0" rtl="0" algn="l">
              <a:spcBef>
                <a:spcPts val="0"/>
              </a:spcBef>
              <a:spcAft>
                <a:spcPts val="0"/>
              </a:spcAft>
              <a:buNone/>
            </a:pPr>
            <a:r>
              <a:rPr lang="en-US" sz="1100">
                <a:solidFill>
                  <a:schemeClr val="dk1"/>
                </a:solidFill>
                <a:latin typeface="Gill Sans"/>
                <a:ea typeface="Gill Sans"/>
                <a:cs typeface="Gill Sans"/>
                <a:sym typeface="Gill Sans"/>
              </a:rPr>
              <a:t>Scenarios Workshop</a:t>
            </a:r>
            <a:endParaRPr/>
          </a:p>
        </p:txBody>
      </p:sp>
      <p:sp>
        <p:nvSpPr>
          <p:cNvPr id="299" name="Google Shape;299;p26"/>
          <p:cNvSpPr txBox="1"/>
          <p:nvPr/>
        </p:nvSpPr>
        <p:spPr>
          <a:xfrm>
            <a:off x="3150957" y="2242551"/>
            <a:ext cx="1725152"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Gill Sans"/>
                <a:ea typeface="Gill Sans"/>
                <a:cs typeface="Gill Sans"/>
                <a:sym typeface="Gill Sans"/>
              </a:rPr>
              <a:t>May: Fisheries Forum (CA)</a:t>
            </a:r>
            <a:endParaRPr/>
          </a:p>
        </p:txBody>
      </p:sp>
      <p:sp>
        <p:nvSpPr>
          <p:cNvPr id="300" name="Google Shape;300;p26"/>
          <p:cNvSpPr txBox="1"/>
          <p:nvPr/>
        </p:nvSpPr>
        <p:spPr>
          <a:xfrm>
            <a:off x="3611325" y="1396893"/>
            <a:ext cx="1838965"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Gill Sans"/>
                <a:ea typeface="Gill Sans"/>
                <a:cs typeface="Gill Sans"/>
                <a:sym typeface="Gill Sans"/>
              </a:rPr>
              <a:t>Presentations to Eco. Comm</a:t>
            </a:r>
            <a:endParaRPr sz="1100">
              <a:solidFill>
                <a:schemeClr val="dk1"/>
              </a:solidFill>
              <a:latin typeface="Gill Sans"/>
              <a:ea typeface="Gill Sans"/>
              <a:cs typeface="Gill Sans"/>
              <a:sym typeface="Gill Sans"/>
            </a:endParaRPr>
          </a:p>
        </p:txBody>
      </p:sp>
      <p:sp>
        <p:nvSpPr>
          <p:cNvPr id="301" name="Google Shape;301;p26"/>
          <p:cNvSpPr txBox="1"/>
          <p:nvPr/>
        </p:nvSpPr>
        <p:spPr>
          <a:xfrm>
            <a:off x="3758252" y="3862420"/>
            <a:ext cx="2972289"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Gill Sans"/>
                <a:ea typeface="Gill Sans"/>
                <a:cs typeface="Gill Sans"/>
                <a:sym typeface="Gill Sans"/>
              </a:rPr>
              <a:t>Oct: ACLIM B0 results presented to the Council</a:t>
            </a:r>
            <a:endParaRPr/>
          </a:p>
        </p:txBody>
      </p:sp>
      <p:sp>
        <p:nvSpPr>
          <p:cNvPr id="302" name="Google Shape;302;p26"/>
          <p:cNvSpPr txBox="1"/>
          <p:nvPr/>
        </p:nvSpPr>
        <p:spPr>
          <a:xfrm>
            <a:off x="4064027" y="4282674"/>
            <a:ext cx="1725152"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Gill Sans"/>
                <a:ea typeface="Gill Sans"/>
                <a:cs typeface="Gill Sans"/>
                <a:sym typeface="Gill Sans"/>
              </a:rPr>
              <a:t>Feb: Ecosystem Workshop</a:t>
            </a:r>
            <a:endParaRPr/>
          </a:p>
        </p:txBody>
      </p:sp>
      <p:sp>
        <p:nvSpPr>
          <p:cNvPr id="303" name="Google Shape;303;p26"/>
          <p:cNvSpPr/>
          <p:nvPr/>
        </p:nvSpPr>
        <p:spPr>
          <a:xfrm>
            <a:off x="3013797" y="2304776"/>
            <a:ext cx="137160" cy="137160"/>
          </a:xfrm>
          <a:prstGeom prst="ellipse">
            <a:avLst/>
          </a:prstGeom>
          <a:solidFill>
            <a:srgbClr val="4CB0B8"/>
          </a:solidFill>
          <a:ln cap="flat" cmpd="sng" w="15875">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04" name="Google Shape;304;p26"/>
          <p:cNvSpPr/>
          <p:nvPr/>
        </p:nvSpPr>
        <p:spPr>
          <a:xfrm>
            <a:off x="3283155" y="1882997"/>
            <a:ext cx="137160" cy="137160"/>
          </a:xfrm>
          <a:prstGeom prst="ellipse">
            <a:avLst/>
          </a:prstGeom>
          <a:solidFill>
            <a:srgbClr val="4CB0B8"/>
          </a:solidFill>
          <a:ln cap="flat" cmpd="sng" w="15875">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05" name="Google Shape;305;p26"/>
          <p:cNvSpPr/>
          <p:nvPr/>
        </p:nvSpPr>
        <p:spPr>
          <a:xfrm>
            <a:off x="3474165" y="1459118"/>
            <a:ext cx="137160" cy="137160"/>
          </a:xfrm>
          <a:prstGeom prst="ellipse">
            <a:avLst/>
          </a:prstGeom>
          <a:solidFill>
            <a:srgbClr val="4CB0B8"/>
          </a:solidFill>
          <a:ln cap="flat" cmpd="sng" w="15875">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97" name="Google Shape;297;p26"/>
          <p:cNvSpPr/>
          <p:nvPr/>
        </p:nvSpPr>
        <p:spPr>
          <a:xfrm>
            <a:off x="3611325" y="3950645"/>
            <a:ext cx="137160" cy="137160"/>
          </a:xfrm>
          <a:prstGeom prst="ellipse">
            <a:avLst/>
          </a:prstGeom>
          <a:solidFill>
            <a:srgbClr val="4CB0B8"/>
          </a:solidFill>
          <a:ln cap="flat" cmpd="sng" w="15875">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54" name="Google Shape;254;p26"/>
          <p:cNvSpPr/>
          <p:nvPr/>
        </p:nvSpPr>
        <p:spPr>
          <a:xfrm>
            <a:off x="3917100" y="4339000"/>
            <a:ext cx="137160" cy="137160"/>
          </a:xfrm>
          <a:prstGeom prst="ellipse">
            <a:avLst/>
          </a:prstGeom>
          <a:solidFill>
            <a:srgbClr val="53CAB8"/>
          </a:solidFill>
          <a:ln cap="flat" cmpd="sng" w="15875">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06" name="Google Shape;306;p26"/>
          <p:cNvSpPr txBox="1"/>
          <p:nvPr/>
        </p:nvSpPr>
        <p:spPr>
          <a:xfrm>
            <a:off x="4751841" y="4690435"/>
            <a:ext cx="2225289" cy="430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Gill Sans"/>
                <a:ea typeface="Gill Sans"/>
                <a:cs typeface="Gill Sans"/>
                <a:sym typeface="Gill Sans"/>
              </a:rPr>
              <a:t>Oct: ACLIM projections included in</a:t>
            </a:r>
            <a:endParaRPr/>
          </a:p>
          <a:p>
            <a:pPr indent="0" lvl="0" marL="0" marR="0" rtl="0" algn="l">
              <a:spcBef>
                <a:spcPts val="0"/>
              </a:spcBef>
              <a:spcAft>
                <a:spcPts val="0"/>
              </a:spcAft>
              <a:buNone/>
            </a:pPr>
            <a:r>
              <a:rPr lang="en-US" sz="1100">
                <a:solidFill>
                  <a:schemeClr val="dk1"/>
                </a:solidFill>
                <a:latin typeface="Gill Sans"/>
                <a:ea typeface="Gill Sans"/>
                <a:cs typeface="Gill Sans"/>
                <a:sym typeface="Gill Sans"/>
              </a:rPr>
              <a:t> CEATTLE multispp assessment</a:t>
            </a:r>
            <a:endParaRPr/>
          </a:p>
        </p:txBody>
      </p:sp>
      <p:sp>
        <p:nvSpPr>
          <p:cNvPr id="252" name="Google Shape;252;p26"/>
          <p:cNvSpPr/>
          <p:nvPr/>
        </p:nvSpPr>
        <p:spPr>
          <a:xfrm>
            <a:off x="4614681" y="4767919"/>
            <a:ext cx="137160" cy="137160"/>
          </a:xfrm>
          <a:prstGeom prst="ellipse">
            <a:avLst/>
          </a:prstGeom>
          <a:solidFill>
            <a:srgbClr val="53CAB8"/>
          </a:solidFill>
          <a:ln cap="flat" cmpd="sng" w="15875">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07" name="Google Shape;307;p26"/>
          <p:cNvSpPr txBox="1"/>
          <p:nvPr/>
        </p:nvSpPr>
        <p:spPr>
          <a:xfrm>
            <a:off x="5193279" y="1989929"/>
            <a:ext cx="2225289"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Gill Sans"/>
                <a:ea typeface="Gill Sans"/>
                <a:cs typeface="Gill Sans"/>
                <a:sym typeface="Gill Sans"/>
              </a:rPr>
              <a:t>Jan: SSC ROMSNPZ presentation</a:t>
            </a:r>
            <a:endParaRPr/>
          </a:p>
        </p:txBody>
      </p:sp>
      <p:sp>
        <p:nvSpPr>
          <p:cNvPr id="308" name="Google Shape;308;p26"/>
          <p:cNvSpPr/>
          <p:nvPr/>
        </p:nvSpPr>
        <p:spPr>
          <a:xfrm>
            <a:off x="5077385" y="2067413"/>
            <a:ext cx="137160" cy="137160"/>
          </a:xfrm>
          <a:prstGeom prst="ellipse">
            <a:avLst/>
          </a:prstGeom>
          <a:solidFill>
            <a:srgbClr val="4FC79C"/>
          </a:solidFill>
          <a:ln cap="flat" cmpd="sng" w="15875">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09" name="Google Shape;309;p26"/>
          <p:cNvSpPr txBox="1"/>
          <p:nvPr/>
        </p:nvSpPr>
        <p:spPr>
          <a:xfrm>
            <a:off x="4807651" y="2465548"/>
            <a:ext cx="1694119" cy="430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Gill Sans"/>
                <a:ea typeface="Gill Sans"/>
                <a:cs typeface="Gill Sans"/>
                <a:sym typeface="Gill Sans"/>
              </a:rPr>
              <a:t>Dec: Council FEP &amp;</a:t>
            </a:r>
            <a:endParaRPr/>
          </a:p>
          <a:p>
            <a:pPr indent="0" lvl="0" marL="0" marR="0" rtl="0" algn="l">
              <a:spcBef>
                <a:spcPts val="0"/>
              </a:spcBef>
              <a:spcAft>
                <a:spcPts val="0"/>
              </a:spcAft>
              <a:buNone/>
            </a:pPr>
            <a:r>
              <a:rPr lang="en-US" sz="1100">
                <a:solidFill>
                  <a:schemeClr val="dk1"/>
                </a:solidFill>
                <a:latin typeface="Gill Sans"/>
                <a:ea typeface="Gill Sans"/>
                <a:cs typeface="Gill Sans"/>
                <a:sym typeface="Gill Sans"/>
              </a:rPr>
              <a:t> Climate module adopted</a:t>
            </a:r>
            <a:endParaRPr/>
          </a:p>
        </p:txBody>
      </p:sp>
      <p:sp>
        <p:nvSpPr>
          <p:cNvPr id="310" name="Google Shape;310;p26"/>
          <p:cNvSpPr/>
          <p:nvPr/>
        </p:nvSpPr>
        <p:spPr>
          <a:xfrm>
            <a:off x="4691757" y="2574931"/>
            <a:ext cx="137160" cy="137160"/>
          </a:xfrm>
          <a:prstGeom prst="ellipse">
            <a:avLst/>
          </a:prstGeom>
          <a:solidFill>
            <a:srgbClr val="53CAB8"/>
          </a:solidFill>
          <a:ln cap="flat" cmpd="sng" w="15875">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11" name="Google Shape;311;p26"/>
          <p:cNvSpPr txBox="1"/>
          <p:nvPr/>
        </p:nvSpPr>
        <p:spPr>
          <a:xfrm>
            <a:off x="5534111" y="1702322"/>
            <a:ext cx="2225289"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Gill Sans"/>
                <a:ea typeface="Gill Sans"/>
                <a:cs typeface="Gill Sans"/>
                <a:sym typeface="Gill Sans"/>
              </a:rPr>
              <a:t>April: SSC Social-ecological ppt</a:t>
            </a:r>
            <a:endParaRPr/>
          </a:p>
        </p:txBody>
      </p:sp>
      <p:sp>
        <p:nvSpPr>
          <p:cNvPr id="312" name="Google Shape;312;p26"/>
          <p:cNvSpPr/>
          <p:nvPr/>
        </p:nvSpPr>
        <p:spPr>
          <a:xfrm>
            <a:off x="5418217" y="1779806"/>
            <a:ext cx="137160" cy="137160"/>
          </a:xfrm>
          <a:prstGeom prst="ellipse">
            <a:avLst/>
          </a:prstGeom>
          <a:solidFill>
            <a:srgbClr val="4FC79C"/>
          </a:solidFill>
          <a:ln cap="flat" cmpd="sng" w="15875">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13" name="Google Shape;313;p26"/>
          <p:cNvSpPr txBox="1"/>
          <p:nvPr/>
        </p:nvSpPr>
        <p:spPr>
          <a:xfrm>
            <a:off x="5700498" y="1323608"/>
            <a:ext cx="2225289"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Gill Sans"/>
                <a:ea typeface="Gill Sans"/>
                <a:cs typeface="Gill Sans"/>
                <a:sym typeface="Gill Sans"/>
              </a:rPr>
              <a:t>April: NPMFC scenarios workshop</a:t>
            </a:r>
            <a:endParaRPr/>
          </a:p>
        </p:txBody>
      </p:sp>
      <p:sp>
        <p:nvSpPr>
          <p:cNvPr id="314" name="Google Shape;314;p26"/>
          <p:cNvSpPr/>
          <p:nvPr/>
        </p:nvSpPr>
        <p:spPr>
          <a:xfrm>
            <a:off x="5584604" y="1401092"/>
            <a:ext cx="137160" cy="137160"/>
          </a:xfrm>
          <a:prstGeom prst="ellipse">
            <a:avLst/>
          </a:prstGeom>
          <a:solidFill>
            <a:srgbClr val="4FC79C"/>
          </a:solidFill>
          <a:ln cap="flat" cmpd="sng" w="15875">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15" name="Google Shape;315;p26"/>
          <p:cNvSpPr txBox="1"/>
          <p:nvPr/>
        </p:nvSpPr>
        <p:spPr>
          <a:xfrm>
            <a:off x="7013138" y="3671036"/>
            <a:ext cx="2225289"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Gill Sans"/>
                <a:ea typeface="Gill Sans"/>
                <a:cs typeface="Gill Sans"/>
                <a:sym typeface="Gill Sans"/>
              </a:rPr>
              <a:t>Dec: CMIP6 downscaling complete</a:t>
            </a:r>
            <a:endParaRPr/>
          </a:p>
        </p:txBody>
      </p:sp>
      <p:sp>
        <p:nvSpPr>
          <p:cNvPr id="316" name="Google Shape;316;p26"/>
          <p:cNvSpPr/>
          <p:nvPr/>
        </p:nvSpPr>
        <p:spPr>
          <a:xfrm>
            <a:off x="6897244" y="3748520"/>
            <a:ext cx="137160" cy="137160"/>
          </a:xfrm>
          <a:prstGeom prst="ellipse">
            <a:avLst/>
          </a:prstGeom>
          <a:solidFill>
            <a:srgbClr val="4FC79C"/>
          </a:solidFill>
          <a:ln cap="flat" cmpd="sng" w="15875">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17" name="Google Shape;317;p26"/>
          <p:cNvSpPr txBox="1"/>
          <p:nvPr/>
        </p:nvSpPr>
        <p:spPr>
          <a:xfrm>
            <a:off x="3496475" y="3531648"/>
            <a:ext cx="2225289"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Gill Sans"/>
                <a:ea typeface="Gill Sans"/>
                <a:cs typeface="Gill Sans"/>
                <a:sym typeface="Gill Sans"/>
              </a:rPr>
              <a:t>Jun: CMIP5 downscaling complete</a:t>
            </a:r>
            <a:endParaRPr/>
          </a:p>
        </p:txBody>
      </p:sp>
      <p:sp>
        <p:nvSpPr>
          <p:cNvPr id="258" name="Google Shape;258;p26"/>
          <p:cNvSpPr/>
          <p:nvPr/>
        </p:nvSpPr>
        <p:spPr>
          <a:xfrm>
            <a:off x="3380581" y="3609132"/>
            <a:ext cx="137160" cy="137160"/>
          </a:xfrm>
          <a:prstGeom prst="ellipse">
            <a:avLst/>
          </a:prstGeom>
          <a:solidFill>
            <a:srgbClr val="4FC79C"/>
          </a:solidFill>
          <a:ln cap="flat" cmpd="sng" w="15875">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18" name="Google Shape;318;p26"/>
          <p:cNvSpPr txBox="1"/>
          <p:nvPr/>
        </p:nvSpPr>
        <p:spPr>
          <a:xfrm>
            <a:off x="6851237" y="2545084"/>
            <a:ext cx="2225289"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Gill Sans"/>
                <a:ea typeface="Gill Sans"/>
                <a:cs typeface="Gill Sans"/>
                <a:sym typeface="Gill Sans"/>
              </a:rPr>
              <a:t>Oct: ACLIM Phase 2 kickoff</a:t>
            </a:r>
            <a:endParaRPr/>
          </a:p>
        </p:txBody>
      </p:sp>
      <p:sp>
        <p:nvSpPr>
          <p:cNvPr id="319" name="Google Shape;319;p26"/>
          <p:cNvSpPr/>
          <p:nvPr/>
        </p:nvSpPr>
        <p:spPr>
          <a:xfrm>
            <a:off x="6735343" y="2589910"/>
            <a:ext cx="137160" cy="137160"/>
          </a:xfrm>
          <a:prstGeom prst="ellipse">
            <a:avLst/>
          </a:prstGeom>
          <a:solidFill>
            <a:srgbClr val="4FC79C"/>
          </a:solidFill>
          <a:ln cap="flat" cmpd="sng" w="15875">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20" name="Google Shape;320;p26"/>
          <p:cNvSpPr txBox="1"/>
          <p:nvPr/>
        </p:nvSpPr>
        <p:spPr>
          <a:xfrm>
            <a:off x="2027021" y="2548045"/>
            <a:ext cx="1050288"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Gill Sans"/>
                <a:ea typeface="Gill Sans"/>
                <a:cs typeface="Gill Sans"/>
                <a:sym typeface="Gill Sans"/>
              </a:rPr>
              <a:t>ACLIM Funded</a:t>
            </a:r>
            <a:endParaRPr/>
          </a:p>
        </p:txBody>
      </p:sp>
      <p:sp>
        <p:nvSpPr>
          <p:cNvPr id="321" name="Google Shape;321;p26"/>
          <p:cNvSpPr/>
          <p:nvPr/>
        </p:nvSpPr>
        <p:spPr>
          <a:xfrm>
            <a:off x="1889861" y="2621156"/>
            <a:ext cx="137160" cy="137160"/>
          </a:xfrm>
          <a:prstGeom prst="ellipse">
            <a:avLst/>
          </a:prstGeom>
          <a:solidFill>
            <a:srgbClr val="4CB0B8"/>
          </a:solidFill>
          <a:ln cap="flat" cmpd="sng" w="15875">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22" name="Google Shape;322;p26"/>
          <p:cNvSpPr txBox="1"/>
          <p:nvPr/>
        </p:nvSpPr>
        <p:spPr>
          <a:xfrm>
            <a:off x="7433500" y="2304776"/>
            <a:ext cx="2225289"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Gill Sans"/>
                <a:ea typeface="Gill Sans"/>
                <a:cs typeface="Gill Sans"/>
                <a:sym typeface="Gill Sans"/>
              </a:rPr>
              <a:t>Mar: ACLIM Repo</a:t>
            </a:r>
            <a:endParaRPr/>
          </a:p>
        </p:txBody>
      </p:sp>
      <p:sp>
        <p:nvSpPr>
          <p:cNvPr id="262" name="Google Shape;262;p26"/>
          <p:cNvSpPr/>
          <p:nvPr/>
        </p:nvSpPr>
        <p:spPr>
          <a:xfrm>
            <a:off x="7317606" y="2349602"/>
            <a:ext cx="137160" cy="137160"/>
          </a:xfrm>
          <a:prstGeom prst="ellipse">
            <a:avLst/>
          </a:prstGeom>
          <a:solidFill>
            <a:srgbClr val="49BF63"/>
          </a:solidFill>
          <a:ln cap="flat" cmpd="sng" w="15875">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23" name="Google Shape;323;p26"/>
          <p:cNvSpPr txBox="1"/>
          <p:nvPr/>
        </p:nvSpPr>
        <p:spPr>
          <a:xfrm>
            <a:off x="7504281" y="2073435"/>
            <a:ext cx="2225289"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Gill Sans"/>
                <a:ea typeface="Gill Sans"/>
                <a:cs typeface="Gill Sans"/>
                <a:sym typeface="Gill Sans"/>
              </a:rPr>
              <a:t>Mar: Ensemble workshop</a:t>
            </a:r>
            <a:endParaRPr/>
          </a:p>
        </p:txBody>
      </p:sp>
      <p:sp>
        <p:nvSpPr>
          <p:cNvPr id="290" name="Google Shape;290;p26"/>
          <p:cNvSpPr/>
          <p:nvPr/>
        </p:nvSpPr>
        <p:spPr>
          <a:xfrm>
            <a:off x="7388387" y="2118261"/>
            <a:ext cx="137160" cy="137160"/>
          </a:xfrm>
          <a:prstGeom prst="ellipse">
            <a:avLst/>
          </a:prstGeom>
          <a:solidFill>
            <a:srgbClr val="49BF63"/>
          </a:solidFill>
          <a:ln cap="flat" cmpd="sng" w="15875">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24" name="Google Shape;324;p26"/>
          <p:cNvSpPr txBox="1"/>
          <p:nvPr/>
        </p:nvSpPr>
        <p:spPr>
          <a:xfrm>
            <a:off x="1427503" y="3624070"/>
            <a:ext cx="1133644" cy="2616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Gill Sans"/>
                <a:ea typeface="Gill Sans"/>
                <a:cs typeface="Gill Sans"/>
                <a:sym typeface="Gill Sans"/>
              </a:rPr>
              <a:t>ACLIM Proposal</a:t>
            </a:r>
            <a:endParaRPr/>
          </a:p>
        </p:txBody>
      </p:sp>
      <p:sp>
        <p:nvSpPr>
          <p:cNvPr id="264" name="Google Shape;264;p26"/>
          <p:cNvSpPr/>
          <p:nvPr/>
        </p:nvSpPr>
        <p:spPr>
          <a:xfrm>
            <a:off x="1290343" y="3697181"/>
            <a:ext cx="137160" cy="137160"/>
          </a:xfrm>
          <a:prstGeom prst="ellipse">
            <a:avLst/>
          </a:prstGeom>
          <a:solidFill>
            <a:srgbClr val="4CB0B8"/>
          </a:solidFill>
          <a:ln cap="flat" cmpd="sng" w="15875">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25" name="Google Shape;325;p26"/>
          <p:cNvSpPr txBox="1"/>
          <p:nvPr/>
        </p:nvSpPr>
        <p:spPr>
          <a:xfrm>
            <a:off x="7267059" y="4021064"/>
            <a:ext cx="2225289" cy="430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Gill Sans"/>
                <a:ea typeface="Gill Sans"/>
                <a:cs typeface="Gill Sans"/>
                <a:sym typeface="Gill Sans"/>
              </a:rPr>
              <a:t>Feb: ACLIM ROMSNPZ data online (PMEL server)</a:t>
            </a:r>
            <a:endParaRPr/>
          </a:p>
        </p:txBody>
      </p:sp>
      <p:sp>
        <p:nvSpPr>
          <p:cNvPr id="267" name="Google Shape;267;p26"/>
          <p:cNvSpPr/>
          <p:nvPr/>
        </p:nvSpPr>
        <p:spPr>
          <a:xfrm>
            <a:off x="7151165" y="4098548"/>
            <a:ext cx="137160" cy="137160"/>
          </a:xfrm>
          <a:prstGeom prst="ellipse">
            <a:avLst/>
          </a:prstGeom>
          <a:solidFill>
            <a:srgbClr val="4FC79C"/>
          </a:solidFill>
          <a:ln cap="flat" cmpd="sng" w="15875">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27"/>
          <p:cNvPicPr preferRelativeResize="0"/>
          <p:nvPr/>
        </p:nvPicPr>
        <p:blipFill>
          <a:blip r:embed="rId3">
            <a:alphaModFix/>
          </a:blip>
          <a:stretch>
            <a:fillRect/>
          </a:stretch>
        </p:blipFill>
        <p:spPr>
          <a:xfrm>
            <a:off x="152400" y="152400"/>
            <a:ext cx="11667598" cy="655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8"/>
          <p:cNvSpPr txBox="1"/>
          <p:nvPr/>
        </p:nvSpPr>
        <p:spPr>
          <a:xfrm flipH="1">
            <a:off x="212890" y="997559"/>
            <a:ext cx="50457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Operational suite of coupled socio-ecological models for climate fisheries hindcasts, forecasts, projections and Management Strategy Evaluation </a:t>
            </a:r>
            <a:endParaRPr/>
          </a:p>
        </p:txBody>
      </p:sp>
      <p:pic>
        <p:nvPicPr>
          <p:cNvPr descr="Angle Lake Shore Club: What's That Floating On The Lake?!" id="336" name="Google Shape;336;p28"/>
          <p:cNvPicPr preferRelativeResize="0"/>
          <p:nvPr/>
        </p:nvPicPr>
        <p:blipFill rotWithShape="1">
          <a:blip r:embed="rId3">
            <a:alphaModFix/>
          </a:blip>
          <a:srcRect b="0" l="0" r="0" t="0"/>
          <a:stretch/>
        </p:blipFill>
        <p:spPr>
          <a:xfrm>
            <a:off x="382170" y="4520286"/>
            <a:ext cx="2041119" cy="1026101"/>
          </a:xfrm>
          <a:prstGeom prst="rect">
            <a:avLst/>
          </a:prstGeom>
          <a:noFill/>
          <a:ln>
            <a:noFill/>
          </a:ln>
        </p:spPr>
      </p:pic>
      <p:pic>
        <p:nvPicPr>
          <p:cNvPr descr="NOAA Fisheries Appoints Dr. Cisco Werner as the New Director of ..." id="337" name="Google Shape;337;p28"/>
          <p:cNvPicPr preferRelativeResize="0"/>
          <p:nvPr/>
        </p:nvPicPr>
        <p:blipFill rotWithShape="1">
          <a:blip r:embed="rId4">
            <a:alphaModFix/>
          </a:blip>
          <a:srcRect b="0" l="0" r="0" t="0"/>
          <a:stretch/>
        </p:blipFill>
        <p:spPr>
          <a:xfrm>
            <a:off x="1705937" y="3238103"/>
            <a:ext cx="2357220" cy="1323772"/>
          </a:xfrm>
          <a:prstGeom prst="rect">
            <a:avLst/>
          </a:prstGeom>
          <a:noFill/>
          <a:ln>
            <a:noFill/>
          </a:ln>
        </p:spPr>
      </p:pic>
      <p:pic>
        <p:nvPicPr>
          <p:cNvPr descr="PMEL" id="338" name="Google Shape;338;p28"/>
          <p:cNvPicPr preferRelativeResize="0"/>
          <p:nvPr/>
        </p:nvPicPr>
        <p:blipFill rotWithShape="1">
          <a:blip r:embed="rId5">
            <a:alphaModFix/>
          </a:blip>
          <a:srcRect b="0" l="0" r="0" t="0"/>
          <a:stretch/>
        </p:blipFill>
        <p:spPr>
          <a:xfrm>
            <a:off x="271463" y="3275401"/>
            <a:ext cx="1265394" cy="1265395"/>
          </a:xfrm>
          <a:prstGeom prst="rect">
            <a:avLst/>
          </a:prstGeom>
          <a:noFill/>
          <a:ln>
            <a:noFill/>
          </a:ln>
        </p:spPr>
      </p:pic>
      <p:sp>
        <p:nvSpPr>
          <p:cNvPr id="339" name="Google Shape;339;p28"/>
          <p:cNvSpPr/>
          <p:nvPr/>
        </p:nvSpPr>
        <p:spPr>
          <a:xfrm>
            <a:off x="297459" y="2546794"/>
            <a:ext cx="48765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619AAB"/>
              </a:buClr>
              <a:buSzPts val="1400"/>
              <a:buFont typeface="Calibri"/>
              <a:buNone/>
            </a:pPr>
            <a:r>
              <a:rPr lang="en-US" sz="1400" u="sng">
                <a:solidFill>
                  <a:srgbClr val="619AAB"/>
                </a:solidFill>
                <a:latin typeface="Calibri"/>
                <a:ea typeface="Calibri"/>
                <a:cs typeface="Calibri"/>
                <a:sym typeface="Calibri"/>
                <a:hlinkClick r:id="rId6">
                  <a:extLst>
                    <a:ext uri="{A12FA001-AC4F-418D-AE19-62706E023703}">
                      <ahyp:hlinkClr val="tx"/>
                    </a:ext>
                  </a:extLst>
                </a:hlinkClick>
              </a:rPr>
              <a:t>www.fisheries.noaa.gov/alaska/ecosystems/alaska-climate-integrated-modeling-project</a:t>
            </a:r>
            <a:endParaRPr sz="1400">
              <a:solidFill>
                <a:srgbClr val="619AAB"/>
              </a:solidFill>
              <a:latin typeface="Calibri"/>
              <a:ea typeface="Calibri"/>
              <a:cs typeface="Calibri"/>
              <a:sym typeface="Calibri"/>
            </a:endParaRPr>
          </a:p>
        </p:txBody>
      </p:sp>
      <p:sp>
        <p:nvSpPr>
          <p:cNvPr id="340" name="Google Shape;340;p28"/>
          <p:cNvSpPr txBox="1"/>
          <p:nvPr>
            <p:ph idx="1" type="body"/>
          </p:nvPr>
        </p:nvSpPr>
        <p:spPr>
          <a:xfrm>
            <a:off x="271463" y="200028"/>
            <a:ext cx="7958100" cy="6429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800"/>
              <a:buNone/>
            </a:pPr>
            <a:r>
              <a:rPr lang="en-US"/>
              <a:t>The Alaska Climate Integrated Modeling Project</a:t>
            </a:r>
            <a:endParaRPr/>
          </a:p>
        </p:txBody>
      </p:sp>
      <p:pic>
        <p:nvPicPr>
          <p:cNvPr id="341" name="Google Shape;341;p28"/>
          <p:cNvPicPr preferRelativeResize="0"/>
          <p:nvPr/>
        </p:nvPicPr>
        <p:blipFill rotWithShape="1">
          <a:blip r:embed="rId7">
            <a:alphaModFix/>
          </a:blip>
          <a:srcRect b="0" l="0" r="0" t="0"/>
          <a:stretch/>
        </p:blipFill>
        <p:spPr>
          <a:xfrm>
            <a:off x="5937956" y="993227"/>
            <a:ext cx="6254045" cy="4714608"/>
          </a:xfrm>
          <a:prstGeom prst="rect">
            <a:avLst/>
          </a:prstGeom>
          <a:noFill/>
          <a:ln>
            <a:noFill/>
          </a:ln>
        </p:spPr>
      </p:pic>
      <p:sp>
        <p:nvSpPr>
          <p:cNvPr id="342" name="Google Shape;342;p28"/>
          <p:cNvSpPr txBox="1"/>
          <p:nvPr/>
        </p:nvSpPr>
        <p:spPr>
          <a:xfrm>
            <a:off x="1078607" y="5735413"/>
            <a:ext cx="6981600" cy="338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F7F7F"/>
              </a:buClr>
              <a:buSzPts val="1600"/>
              <a:buFont typeface="Calibri"/>
              <a:buNone/>
            </a:pPr>
            <a:r>
              <a:rPr lang="en-US" sz="1600">
                <a:solidFill>
                  <a:srgbClr val="7F7F7F"/>
                </a:solidFill>
                <a:latin typeface="Calibri"/>
                <a:ea typeface="Calibri"/>
                <a:cs typeface="Calibri"/>
                <a:sym typeface="Calibri"/>
              </a:rPr>
              <a:t>Hollowed et al. 2020. Frontiers in Mar. Sci. </a:t>
            </a:r>
            <a:r>
              <a:rPr lang="en-US" sz="900">
                <a:solidFill>
                  <a:srgbClr val="7F7F7F"/>
                </a:solidFill>
                <a:latin typeface="Calibri"/>
                <a:ea typeface="Calibri"/>
                <a:cs typeface="Calibri"/>
                <a:sym typeface="Calibri"/>
              </a:rPr>
              <a:t> </a:t>
            </a:r>
            <a:r>
              <a:rPr lang="en-US" sz="1600">
                <a:solidFill>
                  <a:srgbClr val="7F7F7F"/>
                </a:solidFill>
                <a:latin typeface="Calibri"/>
                <a:ea typeface="Calibri"/>
                <a:cs typeface="Calibri"/>
                <a:sym typeface="Calibri"/>
              </a:rPr>
              <a:t>doi: 10.3389/fmars.2019.00775 </a:t>
            </a:r>
            <a:endParaRPr sz="1800">
              <a:solidFill>
                <a:srgbClr val="7F7F7F"/>
              </a:solidFill>
              <a:latin typeface="Calibri"/>
              <a:ea typeface="Calibri"/>
              <a:cs typeface="Calibri"/>
              <a:sym typeface="Calibri"/>
            </a:endParaRPr>
          </a:p>
        </p:txBody>
      </p:sp>
      <p:pic>
        <p:nvPicPr>
          <p:cNvPr descr="Cristian Proistosescu" id="343" name="Google Shape;343;p28"/>
          <p:cNvPicPr preferRelativeResize="0"/>
          <p:nvPr/>
        </p:nvPicPr>
        <p:blipFill rotWithShape="1">
          <a:blip r:embed="rId8">
            <a:alphaModFix/>
          </a:blip>
          <a:srcRect b="0" l="0" r="0" t="0"/>
          <a:stretch/>
        </p:blipFill>
        <p:spPr>
          <a:xfrm>
            <a:off x="2735669" y="4455000"/>
            <a:ext cx="1231470" cy="1198262"/>
          </a:xfrm>
          <a:prstGeom prst="rect">
            <a:avLst/>
          </a:prstGeom>
          <a:noFill/>
          <a:ln>
            <a:noFill/>
          </a:ln>
        </p:spPr>
      </p:pic>
      <p:pic>
        <p:nvPicPr>
          <p:cNvPr id="344" name="Google Shape;344;p28"/>
          <p:cNvPicPr preferRelativeResize="0"/>
          <p:nvPr/>
        </p:nvPicPr>
        <p:blipFill rotWithShape="1">
          <a:blip r:embed="rId9">
            <a:alphaModFix/>
          </a:blip>
          <a:srcRect b="0" l="0" r="0" t="0"/>
          <a:stretch/>
        </p:blipFill>
        <p:spPr>
          <a:xfrm>
            <a:off x="4299332" y="3467732"/>
            <a:ext cx="1542606" cy="987268"/>
          </a:xfrm>
          <a:prstGeom prst="rect">
            <a:avLst/>
          </a:prstGeom>
          <a:noFill/>
          <a:ln>
            <a:noFill/>
          </a:ln>
        </p:spPr>
      </p:pic>
      <p:sp>
        <p:nvSpPr>
          <p:cNvPr id="345" name="Google Shape;345;p28"/>
          <p:cNvSpPr txBox="1"/>
          <p:nvPr/>
        </p:nvSpPr>
        <p:spPr>
          <a:xfrm>
            <a:off x="4599725" y="4730475"/>
            <a:ext cx="6846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Calibri"/>
                <a:ea typeface="Calibri"/>
                <a:cs typeface="Calibri"/>
                <a:sym typeface="Calibri"/>
              </a:rPr>
              <a:t>NOAA COCA</a:t>
            </a:r>
            <a:endParaRPr sz="2200">
              <a:latin typeface="Calibri"/>
              <a:ea typeface="Calibri"/>
              <a:cs typeface="Calibri"/>
              <a:sym typeface="Calibri"/>
            </a:endParaRPr>
          </a:p>
          <a:p>
            <a:pPr indent="0" lvl="0" marL="0" rtl="0" algn="l">
              <a:spcBef>
                <a:spcPts val="0"/>
              </a:spcBef>
              <a:spcAft>
                <a:spcPts val="0"/>
              </a:spcAft>
              <a:buNone/>
            </a:pPr>
            <a:r>
              <a:rPr lang="en-US" sz="2200">
                <a:latin typeface="Calibri"/>
                <a:ea typeface="Calibri"/>
                <a:cs typeface="Calibri"/>
                <a:sym typeface="Calibri"/>
              </a:rPr>
              <a:t>AFSC</a:t>
            </a:r>
            <a:endParaRPr sz="22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Gallery">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